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  <p:sldMasterId id="2147483685" r:id="rId2"/>
    <p:sldMasterId id="2147483691" r:id="rId3"/>
    <p:sldMasterId id="2147483694" r:id="rId4"/>
    <p:sldMasterId id="2147483697" r:id="rId5"/>
    <p:sldMasterId id="2147483687" r:id="rId6"/>
    <p:sldMasterId id="2147483709" r:id="rId7"/>
  </p:sldMasterIdLst>
  <p:notesMasterIdLst>
    <p:notesMasterId r:id="rId27"/>
  </p:notesMasterIdLst>
  <p:handoutMasterIdLst>
    <p:handoutMasterId r:id="rId28"/>
  </p:handoutMasterIdLst>
  <p:sldIdLst>
    <p:sldId id="340" r:id="rId8"/>
    <p:sldId id="349" r:id="rId9"/>
    <p:sldId id="357" r:id="rId10"/>
    <p:sldId id="334" r:id="rId11"/>
    <p:sldId id="366" r:id="rId12"/>
    <p:sldId id="342" r:id="rId13"/>
    <p:sldId id="346" r:id="rId14"/>
    <p:sldId id="347" r:id="rId15"/>
    <p:sldId id="343" r:id="rId16"/>
    <p:sldId id="345" r:id="rId17"/>
    <p:sldId id="348" r:id="rId18"/>
    <p:sldId id="365" r:id="rId19"/>
    <p:sldId id="367" r:id="rId20"/>
    <p:sldId id="363" r:id="rId21"/>
    <p:sldId id="361" r:id="rId22"/>
    <p:sldId id="360" r:id="rId23"/>
    <p:sldId id="351" r:id="rId24"/>
    <p:sldId id="364" r:id="rId25"/>
    <p:sldId id="341" r:id="rId26"/>
  </p:sldIdLst>
  <p:sldSz cx="9144000" cy="6858000" type="screen4x3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41">
          <p15:clr>
            <a:srgbClr val="A4A3A4"/>
          </p15:clr>
        </p15:guide>
        <p15:guide id="7" orient="horz" pos="3979">
          <p15:clr>
            <a:srgbClr val="A4A3A4"/>
          </p15:clr>
        </p15:guide>
        <p15:guide id="8" orient="horz" pos="1248">
          <p15:clr>
            <a:srgbClr val="A4A3A4"/>
          </p15:clr>
        </p15:guide>
        <p15:guide id="9" orient="horz" pos="1839">
          <p15:clr>
            <a:srgbClr val="A4A3A4"/>
          </p15:clr>
        </p15:guide>
        <p15:guide id="10" orient="horz" pos="2745">
          <p15:clr>
            <a:srgbClr val="A4A3A4"/>
          </p15:clr>
        </p15:guide>
        <p15:guide id="11" orient="horz" pos="3542">
          <p15:clr>
            <a:srgbClr val="A4A3A4"/>
          </p15:clr>
        </p15:guide>
        <p15:guide id="12" orient="horz" pos="945">
          <p15:clr>
            <a:srgbClr val="A4A3A4"/>
          </p15:clr>
        </p15:guide>
        <p15:guide id="13" pos="2959">
          <p15:clr>
            <a:srgbClr val="A4A3A4"/>
          </p15:clr>
        </p15:guide>
        <p15:guide id="14" pos="5421">
          <p15:clr>
            <a:srgbClr val="A4A3A4"/>
          </p15:clr>
        </p15:guide>
        <p15:guide id="15" pos="703">
          <p15:clr>
            <a:srgbClr val="A4A3A4"/>
          </p15:clr>
        </p15:guide>
        <p15:guide id="16" pos="864">
          <p15:clr>
            <a:srgbClr val="A4A3A4"/>
          </p15:clr>
        </p15:guide>
        <p15:guide id="17" pos="1227">
          <p15:clr>
            <a:srgbClr val="A4A3A4"/>
          </p15:clr>
        </p15:guide>
        <p15:guide id="18" pos="1388">
          <p15:clr>
            <a:srgbClr val="A4A3A4"/>
          </p15:clr>
        </p15:guide>
        <p15:guide id="19" pos="1750">
          <p15:clr>
            <a:srgbClr val="A4A3A4"/>
          </p15:clr>
        </p15:guide>
        <p15:guide id="20" pos="1911">
          <p15:clr>
            <a:srgbClr val="A4A3A4"/>
          </p15:clr>
        </p15:guide>
        <p15:guide id="21" pos="2275">
          <p15:clr>
            <a:srgbClr val="A4A3A4"/>
          </p15:clr>
        </p15:guide>
        <p15:guide id="22" pos="2435">
          <p15:clr>
            <a:srgbClr val="A4A3A4"/>
          </p15:clr>
        </p15:guide>
        <p15:guide id="23" pos="2799">
          <p15:clr>
            <a:srgbClr val="A4A3A4"/>
          </p15:clr>
        </p15:guide>
        <p15:guide id="24" pos="3322">
          <p15:clr>
            <a:srgbClr val="A4A3A4"/>
          </p15:clr>
        </p15:guide>
        <p15:guide id="25" pos="3483">
          <p15:clr>
            <a:srgbClr val="A4A3A4"/>
          </p15:clr>
        </p15:guide>
        <p15:guide id="26" pos="3847">
          <p15:clr>
            <a:srgbClr val="A4A3A4"/>
          </p15:clr>
        </p15:guide>
        <p15:guide id="27" pos="4008">
          <p15:clr>
            <a:srgbClr val="A4A3A4"/>
          </p15:clr>
        </p15:guide>
        <p15:guide id="28" pos="4371">
          <p15:clr>
            <a:srgbClr val="A4A3A4"/>
          </p15:clr>
        </p15:guide>
        <p15:guide id="29" pos="4530">
          <p15:clr>
            <a:srgbClr val="A4A3A4"/>
          </p15:clr>
        </p15:guide>
        <p15:guide id="30" pos="4895">
          <p15:clr>
            <a:srgbClr val="A4A3A4"/>
          </p15:clr>
        </p15:guide>
        <p15:guide id="31" pos="505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80"/>
  </p:normalViewPr>
  <p:slideViewPr>
    <p:cSldViewPr snapToGrid="0">
      <p:cViewPr varScale="1">
        <p:scale>
          <a:sx n="129" d="100"/>
          <a:sy n="129" d="100"/>
        </p:scale>
        <p:origin x="-1104" y="-96"/>
      </p:cViewPr>
      <p:guideLst>
        <p:guide orient="horz" pos="2160"/>
        <p:guide orient="horz" pos="3974"/>
        <p:guide orient="horz" pos="341"/>
        <p:guide orient="horz" pos="3979"/>
        <p:guide orient="horz" pos="1248"/>
        <p:guide orient="horz" pos="1839"/>
        <p:guide orient="horz" pos="2745"/>
        <p:guide orient="horz" pos="3542"/>
        <p:guide orient="horz" pos="945"/>
        <p:guide pos="2880"/>
        <p:guide pos="5420"/>
        <p:guide pos="340"/>
        <p:guide pos="2959"/>
        <p:guide pos="5421"/>
        <p:guide pos="703"/>
        <p:guide pos="864"/>
        <p:guide pos="1227"/>
        <p:guide pos="1388"/>
        <p:guide pos="1750"/>
        <p:guide pos="1911"/>
        <p:guide pos="2275"/>
        <p:guide pos="2435"/>
        <p:guide pos="2799"/>
        <p:guide pos="3322"/>
        <p:guide pos="3483"/>
        <p:guide pos="3847"/>
        <p:guide pos="4008"/>
        <p:guide pos="4371"/>
        <p:guide pos="4530"/>
        <p:guide pos="4895"/>
        <p:guide pos="50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995" y="0"/>
            <a:ext cx="3078427" cy="513508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r">
              <a:defRPr sz="1200"/>
            </a:lvl1pPr>
          </a:lstStyle>
          <a:p>
            <a:fld id="{FA0D725D-F742-4A6F-ACD8-C7BF259E5F9B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8427" cy="513506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995" y="9721107"/>
            <a:ext cx="3078427" cy="513506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r">
              <a:defRPr sz="1200"/>
            </a:lvl1pPr>
          </a:lstStyle>
          <a:p>
            <a:fld id="{9BEE9394-ECE8-40A0-AB5C-4D506C3D2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0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5" y="1"/>
            <a:ext cx="3078427" cy="511730"/>
          </a:xfrm>
          <a:prstGeom prst="rect">
            <a:avLst/>
          </a:prstGeom>
        </p:spPr>
        <p:txBody>
          <a:bodyPr vert="horz" lIns="95098" tIns="47549" rIns="95098" bIns="47549" rtlCol="0"/>
          <a:lstStyle>
            <a:lvl1pPr algn="r">
              <a:defRPr sz="1200"/>
            </a:lvl1pPr>
          </a:lstStyle>
          <a:p>
            <a:fld id="{53734887-B0A5-46AC-92FC-B244B671277D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98" tIns="47549" rIns="95098" bIns="475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5"/>
          </a:xfrm>
          <a:prstGeom prst="rect">
            <a:avLst/>
          </a:prstGeom>
        </p:spPr>
        <p:txBody>
          <a:bodyPr vert="horz" lIns="95098" tIns="47549" rIns="95098" bIns="4754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0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5" y="9721107"/>
            <a:ext cx="3078427" cy="511730"/>
          </a:xfrm>
          <a:prstGeom prst="rect">
            <a:avLst/>
          </a:prstGeom>
        </p:spPr>
        <p:txBody>
          <a:bodyPr vert="horz" lIns="95098" tIns="47549" rIns="95098" bIns="47549" rtlCol="0" anchor="b"/>
          <a:lstStyle>
            <a:lvl1pPr algn="r">
              <a:defRPr sz="1200"/>
            </a:lvl1pPr>
          </a:lstStyle>
          <a:p>
            <a:fld id="{23173CE2-FAB5-4301-87B4-3C99F17B1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7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35288" y="454025"/>
            <a:ext cx="4492625" cy="3368675"/>
          </a:xfrm>
          <a:ln/>
        </p:spPr>
      </p:sp>
      <p:sp>
        <p:nvSpPr>
          <p:cNvPr id="167938" name="Заметки 2"/>
          <p:cNvSpPr>
            <a:spLocks noGrp="1"/>
          </p:cNvSpPr>
          <p:nvPr>
            <p:ph type="body" idx="1"/>
          </p:nvPr>
        </p:nvSpPr>
        <p:spPr>
          <a:xfrm>
            <a:off x="795283" y="3933440"/>
            <a:ext cx="8775883" cy="2518703"/>
          </a:xfrm>
          <a:noFill/>
          <a:ln/>
        </p:spPr>
        <p:txBody>
          <a:bodyPr lIns="93728" tIns="46864" rIns="93728" bIns="46864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7939" name="Номер слайда 3"/>
          <p:cNvSpPr txBox="1">
            <a:spLocks noGrp="1"/>
          </p:cNvSpPr>
          <p:nvPr/>
        </p:nvSpPr>
        <p:spPr bwMode="auto">
          <a:xfrm>
            <a:off x="5622599" y="6454317"/>
            <a:ext cx="4303313" cy="34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28" tIns="46864" rIns="93728" bIns="46864" anchor="b"/>
          <a:lstStyle/>
          <a:p>
            <a:pPr algn="r" defTabSz="933093"/>
            <a:fld id="{98144A57-122F-4AF4-A1C7-2D5650AC9BD3}" type="slidenum">
              <a:rPr lang="ru-RU">
                <a:solidFill>
                  <a:prstClr val="black"/>
                </a:solidFill>
              </a:rPr>
              <a:pPr algn="r" defTabSz="933093"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1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66975" y="488950"/>
            <a:ext cx="4837113" cy="3627438"/>
          </a:xfrm>
          <a:ln/>
        </p:spPr>
      </p:sp>
      <p:sp>
        <p:nvSpPr>
          <p:cNvPr id="167938" name="Заметки 2"/>
          <p:cNvSpPr>
            <a:spLocks noGrp="1"/>
          </p:cNvSpPr>
          <p:nvPr>
            <p:ph type="body" idx="1"/>
          </p:nvPr>
        </p:nvSpPr>
        <p:spPr>
          <a:xfrm>
            <a:off x="749844" y="4237553"/>
            <a:ext cx="8274463" cy="2713437"/>
          </a:xfrm>
          <a:noFill/>
          <a:ln/>
        </p:spPr>
        <p:txBody>
          <a:bodyPr lIns="90716" tIns="45358" rIns="90716" bIns="45358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7939" name="Номер слайда 3"/>
          <p:cNvSpPr txBox="1">
            <a:spLocks noGrp="1"/>
          </p:cNvSpPr>
          <p:nvPr/>
        </p:nvSpPr>
        <p:spPr bwMode="auto">
          <a:xfrm>
            <a:off x="5301345" y="6953330"/>
            <a:ext cx="4057439" cy="36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16" tIns="45358" rIns="90716" bIns="45358" anchor="b"/>
          <a:lstStyle/>
          <a:p>
            <a:pPr algn="r" defTabSz="903110"/>
            <a:fld id="{98144A57-122F-4AF4-A1C7-2D5650AC9BD3}" type="slidenum">
              <a:rPr lang="ru-RU">
                <a:solidFill>
                  <a:prstClr val="black"/>
                </a:solidFill>
              </a:rPr>
              <a:pPr algn="r" defTabSz="903110"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4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5173FC10-0556-6C42-BC0A-D33F550EC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-5515" y="0"/>
            <a:ext cx="9149515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xmlns="" id="{E498447C-D38B-D5C7-024D-E2818CD26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690" y="5440361"/>
            <a:ext cx="6192577" cy="2362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368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723E6A4-0692-C080-D43F-8C243F847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91" y="1044111"/>
            <a:ext cx="6219082" cy="3911531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3592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A9997E-FBC8-2DF6-3C1C-4F41FC6ABB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226" y="5952180"/>
            <a:ext cx="4112423" cy="2287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368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0E01B97A-9124-B5FF-A3C3-01AB5927B4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4690" y="4955642"/>
            <a:ext cx="6192577" cy="2287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368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4E284887-E95E-DCA8-2DAC-052090D645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4226" y="6277760"/>
            <a:ext cx="4112423" cy="284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368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1026" name="Picture 2" descr="D:\Рабочие\Шаблоны по новому бренду\Логотипы\Одноцветные\ЛОГО БЕЛЫЙ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5" y="424655"/>
            <a:ext cx="1798066" cy="6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3242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3">
          <p15:clr>
            <a:srgbClr val="FBAE40"/>
          </p15:clr>
        </p15:guide>
        <p15:guide id="2" pos="6429">
          <p15:clr>
            <a:srgbClr val="FBAE40"/>
          </p15:clr>
        </p15:guide>
        <p15:guide id="3" pos="4864">
          <p15:clr>
            <a:srgbClr val="FBAE40"/>
          </p15:clr>
        </p15:guide>
        <p15:guide id="4" orient="horz" pos="725">
          <p15:clr>
            <a:srgbClr val="FBAE40"/>
          </p15:clr>
        </p15:guide>
        <p15:guide id="5" orient="horz" pos="294">
          <p15:clr>
            <a:srgbClr val="FBAE40"/>
          </p15:clr>
        </p15:guide>
        <p15:guide id="6" orient="horz" pos="3560">
          <p15:clr>
            <a:srgbClr val="FBAE40"/>
          </p15:clr>
        </p15:guide>
        <p15:guide id="7" orient="horz" pos="3787">
          <p15:clr>
            <a:srgbClr val="FBAE40"/>
          </p15:clr>
        </p15:guide>
        <p15:guide id="8" orient="horz" pos="4127">
          <p15:clr>
            <a:srgbClr val="FBAE40"/>
          </p15:clr>
        </p15:guide>
        <p15:guide id="9" orient="horz" pos="4468">
          <p15:clr>
            <a:srgbClr val="FBAE40"/>
          </p15:clr>
        </p15:guide>
        <p15:guide id="10" orient="horz" pos="3674">
          <p15:clr>
            <a:srgbClr val="FBAE40"/>
          </p15:clr>
        </p15:guide>
        <p15:guide id="11" orient="horz" pos="3901">
          <p15:clr>
            <a:srgbClr val="FBAE40"/>
          </p15:clr>
        </p15:guide>
        <p15:guide id="12" orient="horz" pos="4014">
          <p15:clr>
            <a:srgbClr val="FBAE40"/>
          </p15:clr>
        </p15:guide>
        <p15:guide id="13" orient="horz" pos="4241">
          <p15:clr>
            <a:srgbClr val="FBAE40"/>
          </p15:clr>
        </p15:guide>
        <p15:guide id="14" orient="horz" pos="4354">
          <p15:clr>
            <a:srgbClr val="FBAE40"/>
          </p15:clr>
        </p15:guide>
        <p15:guide id="15" pos="332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81200"/>
            <a:ext cx="4733926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6088743"/>
            <a:ext cx="4733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820307"/>
            <a:ext cx="4733925" cy="12641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Основная информация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35768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ФИО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58560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2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7DEAB78E-F3B4-9790-4D7F-69E73355E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539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1" y="296863"/>
            <a:ext cx="6156722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345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107036850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70">
          <p15:clr>
            <a:srgbClr val="FBAE40"/>
          </p15:clr>
        </p15:guide>
        <p15:guide id="2" orient="horz" pos="187">
          <p15:clr>
            <a:srgbClr val="FBAE40"/>
          </p15:clr>
        </p15:guide>
        <p15:guide id="3" orient="horz" pos="4133">
          <p15:clr>
            <a:srgbClr val="FBAE40"/>
          </p15:clr>
        </p15:guide>
        <p15:guide id="4" pos="554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39750" y="1981199"/>
            <a:ext cx="390366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4697413" y="1981199"/>
            <a:ext cx="3908425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895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49" y="1981199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97413" y="1981199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39749" y="3602256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97413" y="3602256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1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3A88FA-6D85-4304-9014-38F228B9DE68}" type="datetime1">
              <a:rPr lang="ru-RU" smtClean="0"/>
              <a:t>06.02.2026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985A97-29E3-4C6D-AB17-7E066E1B6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4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FC6C19-753C-C62C-9B9A-866454585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xmlns="" id="{243DE59E-FD33-6A4B-9A75-608A77E0A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344" y="2356225"/>
            <a:ext cx="4052039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3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xmlns="" id="{18A9AAE9-5386-304D-95C8-EB339A387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936" y="6174184"/>
            <a:ext cx="4051760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E406105-BD05-3646-87CE-583928B214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657" y="5704783"/>
            <a:ext cx="405203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xmlns="" id="{FD927E3B-B22D-8240-914A-53B44FDA6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57" y="5256966"/>
            <a:ext cx="405203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291972264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7DEAB78E-F3B4-9790-4D7F-69E73355E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539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1" y="296863"/>
            <a:ext cx="6156722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345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6235192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70">
          <p15:clr>
            <a:srgbClr val="FBAE40"/>
          </p15:clr>
        </p15:guide>
        <p15:guide id="2" orient="horz" pos="187">
          <p15:clr>
            <a:srgbClr val="FBAE40"/>
          </p15:clr>
        </p15:guide>
        <p15:guide id="3" orient="horz" pos="4133">
          <p15:clr>
            <a:srgbClr val="FBAE40"/>
          </p15:clr>
        </p15:guide>
        <p15:guide id="4" pos="554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90241"/>
            <a:ext cx="390366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91614" y="4690241"/>
            <a:ext cx="391422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981201"/>
            <a:ext cx="3903663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692641" y="1981201"/>
            <a:ext cx="3913198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49" y="1981200"/>
            <a:ext cx="390366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697413" y="1981200"/>
            <a:ext cx="3908425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111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3" y="548677"/>
            <a:ext cx="270317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784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99" y="435389"/>
            <a:ext cx="1537487" cy="4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1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99" y="435389"/>
            <a:ext cx="1537487" cy="4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12" r:id="rId2"/>
    <p:sldLayoutId id="2147483714" r:id="rId3"/>
    <p:sldLayoutId id="2147483716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99" y="435389"/>
            <a:ext cx="1537487" cy="4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99" y="435389"/>
            <a:ext cx="1537487" cy="4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719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416180" y="2561966"/>
            <a:ext cx="6816641" cy="149104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592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sz="2800" dirty="0" smtClean="0"/>
              <a:t>Центры обработки данных, разрабатываемые в </a:t>
            </a:r>
          </a:p>
          <a:p>
            <a:r>
              <a:rPr lang="ru-RU" sz="2800" dirty="0" smtClean="0"/>
              <a:t>ФГУП «РФЯЦ-ВНИИТФ имени </a:t>
            </a:r>
          </a:p>
          <a:p>
            <a:r>
              <a:rPr lang="ru-RU" sz="2800" dirty="0" smtClean="0"/>
              <a:t>академ. Е.И. Забабахина»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586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ЗD-моделирование\_Проекты\МикроЦОД\микроцод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6" t="14559" r="3691" b="6044"/>
          <a:stretch/>
        </p:blipFill>
        <p:spPr bwMode="auto">
          <a:xfrm>
            <a:off x="5896617" y="4494653"/>
            <a:ext cx="1950902" cy="21874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35077" y="3681515"/>
            <a:ext cx="7558088" cy="695325"/>
          </a:xfrm>
          <a:prstGeom prst="rect">
            <a:avLst/>
          </a:prstGeom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Компактный ЦОД мощностью до 40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кВт без специальных требований к помещению</a:t>
            </a:r>
            <a:endParaRPr lang="ru-RU" sz="24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90107" y="1476332"/>
            <a:ext cx="2270830" cy="18202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508106" y="548026"/>
            <a:ext cx="5299570" cy="5211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400" dirty="0">
                <a:solidFill>
                  <a:srgbClr val="002060"/>
                </a:solidFill>
                <a:latin typeface="Arial"/>
                <a:cs typeface="Arial"/>
              </a:rPr>
              <a:t>МикроЦОД мощностью до 8 кВт</a:t>
            </a:r>
          </a:p>
        </p:txBody>
      </p:sp>
      <p:sp>
        <p:nvSpPr>
          <p:cNvPr id="15" name="Скругленный прямоугольник 4"/>
          <p:cNvSpPr/>
          <p:nvPr/>
        </p:nvSpPr>
        <p:spPr>
          <a:xfrm>
            <a:off x="790577" y="4494653"/>
            <a:ext cx="1804342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917133" y="1069323"/>
            <a:ext cx="1788145" cy="2515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026" y="1415692"/>
            <a:ext cx="43845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150 до 460 Тфлопс 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использованием ускорителей);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  хранения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ТБ;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Полезное пространство под ИТ-оборудование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Потребляемая мощность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15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кВт;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Габаритные размеры (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ШхГхВ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1480х1200х1978 мм;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1200  кг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8106" y="4849677"/>
            <a:ext cx="51106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250 до 860 Тфлопс 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использованием ускорителей);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систем  хранения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ТБ;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Полезное пространство под ИТ-оборудование -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30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Потребляемая мощность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 более 15 кВт;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Габаритные размеры (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ШхГхВ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1480х1200х1978 мм;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более 1200  кг</a:t>
            </a:r>
          </a:p>
        </p:txBody>
      </p:sp>
    </p:spTree>
    <p:extLst>
      <p:ext uri="{BB962C8B-B14F-4D97-AF65-F5344CB8AC3E}">
        <p14:creationId xmlns:p14="http://schemas.microsoft.com/office/powerpoint/2010/main" val="40705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338601" y="329082"/>
            <a:ext cx="6743892" cy="1108706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ЦОД с использованием легковозводимых конструкций емкостью на 100 МИК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23244" y="1411500"/>
            <a:ext cx="1729096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00847" y="1824209"/>
            <a:ext cx="4302986" cy="12590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Пиковая производительность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26,4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Пфлопс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объем СХД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500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Пбайт;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комплекс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инженерных систем жизнеобеспечения;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1 700 кВт.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98" y="3949763"/>
            <a:ext cx="4120433" cy="1804161"/>
          </a:xfrm>
          <a:prstGeom prst="rect">
            <a:avLst/>
          </a:prstGeom>
        </p:spPr>
      </p:pic>
      <p:sp>
        <p:nvSpPr>
          <p:cNvPr id="8" name="Скругленный прямоугольник 4"/>
          <p:cNvSpPr/>
          <p:nvPr/>
        </p:nvSpPr>
        <p:spPr>
          <a:xfrm>
            <a:off x="542394" y="3469639"/>
            <a:ext cx="2818644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Конструктивные решения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847" y="3882348"/>
            <a:ext cx="40999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1778000">
              <a:buFont typeface="Arial" panose="020B0604020202020204" pitchFamily="34" charset="0"/>
              <a:buChar char="‒"/>
            </a:pPr>
            <a:r>
              <a:rPr lang="ru-RU" sz="1400" b="1" dirty="0">
                <a:solidFill>
                  <a:srgbClr val="002060"/>
                </a:solidFill>
                <a:latin typeface="Arial"/>
                <a:cs typeface="Arial"/>
              </a:rPr>
              <a:t>расположение оборудования в два яруса;</a:t>
            </a:r>
          </a:p>
          <a:p>
            <a:pPr marL="171450" lvl="0" indent="-171450" defTabSz="1778000">
              <a:buFont typeface="Arial" panose="020B0604020202020204" pitchFamily="34" charset="0"/>
              <a:buChar char="‒"/>
            </a:pPr>
            <a:r>
              <a:rPr lang="ru-RU" sz="1400" b="1" dirty="0">
                <a:solidFill>
                  <a:srgbClr val="002060"/>
                </a:solidFill>
                <a:latin typeface="Arial"/>
                <a:cs typeface="Arial"/>
              </a:rPr>
              <a:t>строительные конструкции здания </a:t>
            </a:r>
            <a:r>
              <a:rPr lang="ru-RU" sz="1400" b="1" dirty="0" smtClean="0">
                <a:solidFill>
                  <a:srgbClr val="002060"/>
                </a:solidFill>
                <a:latin typeface="Arial"/>
                <a:cs typeface="Arial"/>
              </a:rPr>
              <a:t>ЦОД </a:t>
            </a:r>
            <a:r>
              <a:rPr lang="ru-RU" sz="1400" b="1" dirty="0">
                <a:solidFill>
                  <a:srgbClr val="002060"/>
                </a:solidFill>
                <a:latin typeface="Arial"/>
                <a:cs typeface="Arial"/>
              </a:rPr>
              <a:t>состоят из сборных легковозводимых металлоконструкций, теплоизоляции, фасадных панелей и внутренних перегородок из сэндвич-панелей;</a:t>
            </a:r>
          </a:p>
          <a:p>
            <a:pPr marL="171450" lvl="0" indent="-171450" defTabSz="1778000">
              <a:buFont typeface="Arial" panose="020B0604020202020204" pitchFamily="34" charset="0"/>
              <a:buChar char="‒"/>
            </a:pPr>
            <a:r>
              <a:rPr lang="ru-RU" sz="1400" b="1" dirty="0">
                <a:solidFill>
                  <a:srgbClr val="002060"/>
                </a:solidFill>
                <a:latin typeface="Arial"/>
                <a:cs typeface="Arial"/>
              </a:rPr>
              <a:t>Предел огнестойкости строительных конструкций R90;</a:t>
            </a:r>
          </a:p>
          <a:p>
            <a:pPr marL="171450" lvl="0" indent="-171450" defTabSz="1778000">
              <a:buFont typeface="Arial" panose="020B0604020202020204" pitchFamily="34" charset="0"/>
              <a:buChar char="‒"/>
            </a:pPr>
            <a:r>
              <a:rPr lang="ru-RU" sz="1400" b="1" dirty="0">
                <a:solidFill>
                  <a:srgbClr val="002060"/>
                </a:solidFill>
                <a:latin typeface="Arial"/>
                <a:cs typeface="Arial"/>
              </a:rPr>
              <a:t>Помещения ЦОД: Диспетчерская служба, Кроссовая, технологический блок, СКУД</a:t>
            </a:r>
          </a:p>
          <a:p>
            <a:pPr marL="261938" lvl="0" indent="-261938" defTabSz="1778000"/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2857" b="30541"/>
          <a:stretch/>
        </p:blipFill>
        <p:spPr>
          <a:xfrm>
            <a:off x="4641587" y="1642237"/>
            <a:ext cx="4127944" cy="170346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0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176E2F0-42E0-AE45-9EC5-217FC897A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963" y="2463114"/>
            <a:ext cx="6924096" cy="1095632"/>
          </a:xfrm>
        </p:spPr>
        <p:txBody>
          <a:bodyPr/>
          <a:lstStyle/>
          <a:p>
            <a:pPr marL="72000" algn="just"/>
            <a:r>
              <a:rPr lang="ru-RU" sz="2800" dirty="0" smtClean="0"/>
              <a:t>      2. Проектирование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18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>
            <a:extLst>
              <a:ext uri="{FF2B5EF4-FFF2-40B4-BE49-F238E27FC236}">
                <a16:creationId xmlns:a16="http://schemas.microsoft.com/office/drawing/2014/main" xmlns="" id="{4176E2F0-42E0-AE45-9EC5-217FC897A5C2}"/>
              </a:ext>
            </a:extLst>
          </p:cNvPr>
          <p:cNvSpPr txBox="1">
            <a:spLocks/>
          </p:cNvSpPr>
          <p:nvPr/>
        </p:nvSpPr>
        <p:spPr>
          <a:xfrm>
            <a:off x="576649" y="1243913"/>
            <a:ext cx="7842421" cy="504979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Arial"/>
                <a:cs typeface="Arial"/>
              </a:rPr>
              <a:t>     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ФГУП «РФЯЦ–ВНИИТФ им. академика Е.И. Забабахина» </a:t>
            </a: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обладает компетенциями и квалифицированным персоналом для подготовки проектно-сметной документации, в том числе с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использованием BIM-технологий 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(</a:t>
            </a:r>
            <a:r>
              <a:rPr lang="ru-RU" b="1" dirty="0" err="1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Building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Information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Modeling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)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, а также 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создание цифровых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двойников.</a:t>
            </a:r>
          </a:p>
          <a:p>
            <a:pPr marL="72000"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     Использование 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BIM-технологий и создание цифровых двойников при проектировании зданий,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центров обработки данных, инженерных 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обеспечивает 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повышение качества проектирования, оптимизацию затрат,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улучшение эксплуатационных 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характеристик, 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возможность масштабирования </a:t>
            </a:r>
            <a:r>
              <a:rPr lang="ru-RU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и соответствие современным стандартам.</a:t>
            </a:r>
          </a:p>
          <a:p>
            <a:pPr marL="72000" algn="just"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2000" algn="just"/>
            <a:endParaRPr lang="ru-RU" dirty="0" smtClean="0"/>
          </a:p>
          <a:p>
            <a:pPr marL="72000" algn="just"/>
            <a:endParaRPr lang="ru-RU" dirty="0" smtClean="0"/>
          </a:p>
          <a:p>
            <a:pPr marL="72000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47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787" y="914374"/>
            <a:ext cx="8089959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Участие в процессе подготовки Задания на проектирование и Технического задания с начальной стадии;</a:t>
            </a:r>
          </a:p>
          <a:p>
            <a:pPr marL="285750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Оказание всесторонней помощи Заказчику в подготовке исходных документов, необходимых для проектирования ЦОД;</a:t>
            </a:r>
          </a:p>
          <a:p>
            <a:pPr marL="285750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Исключительные компетенции по проектированию инженерных систем, в </a:t>
            </a: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том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числе использование </a:t>
            </a: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BIM-технологий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(привлечение для выполнения работ сторонними организациями);</a:t>
            </a:r>
          </a:p>
          <a:p>
            <a:pPr marL="285750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Самостоятельная разработка основных разделов проектной и рабочей документации, таких как:</a:t>
            </a: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пояснительная записка;</a:t>
            </a: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схема планировочной организации земельного участка;</a:t>
            </a: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сведения об инженерном оборудовании:</a:t>
            </a:r>
          </a:p>
          <a:p>
            <a:pPr marL="720000" indent="-285750" algn="just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система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электроснабжения;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720000" indent="-285750" algn="just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система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отопления;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720000" indent="-285750" algn="just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система вентиляции; </a:t>
            </a:r>
          </a:p>
          <a:p>
            <a:pPr marL="720000" indent="-285750" algn="just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система кондиционирования воздуха и прочие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подразделы;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720000" indent="-285750" algn="just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осуществляют подбор оборудования по всем вышеуказанным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системам;</a:t>
            </a:r>
          </a:p>
          <a:p>
            <a:pPr marL="720000" indent="-285750" algn="just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осуществляют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сбор коммерческих предложений </a:t>
            </a: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по всем вышеуказанным системам;</a:t>
            </a: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технологические решения;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проект организации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строительства;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мероприятия по охране окружающей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среды;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мероприятия по обеспечению пожарной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безопасности;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сметные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расчеты;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540000" indent="-285750" algn="just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иная документация в случаях, предусмотренных федеральным законодательством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.</a:t>
            </a:r>
            <a:endParaRPr lang="ru-RU" sz="12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356" y="366925"/>
            <a:ext cx="430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Наши компетенции</a:t>
            </a:r>
            <a:endParaRPr lang="ru-RU" sz="20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655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733" y="1079658"/>
            <a:ext cx="8089959" cy="520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       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Трехмерная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модель объекта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выполняется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базе СТО Р 1007-2016 «Документы электронные.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Требования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к выполнению электронных конструкторских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документов» и обеспечивает: </a:t>
            </a:r>
            <a:endParaRPr lang="ru-RU" sz="16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557213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отображение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ней основного инженерного оборудования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(телекоммуникационные шкафы,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силовые электрические щиты, источники бесперебойного питания, шкафы с аккумуляторными батареями, вентиляционные установки, баллоны системы газового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пожаротушения, приборы системы пожарной сигнализации);</a:t>
            </a:r>
            <a:endParaRPr lang="ru-RU" sz="16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557213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отображение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взаимного расположения основного инженерного оборудования и трасс различных инженерных систем, как совместно, так и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по отдельности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 зависимости от функционального назначения;</a:t>
            </a:r>
          </a:p>
          <a:p>
            <a:pPr marL="557213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возможность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вращения и </a:t>
            </a:r>
            <a:r>
              <a:rPr lang="ru-RU" sz="1600" b="1" dirty="0" err="1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зумирования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общего вида модели и ее элементов;</a:t>
            </a:r>
          </a:p>
          <a:p>
            <a:pPr marL="557213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отображение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модели трасс инженерных систем (лотки, гофрированные трубы, кабель-каналы систем электроснабжения и электроосвещения, воздуховоды систем приточной и вытяжной вентиляции, трубопроводы системы холодоснабжения, трубопроводы системы газового пожаротушения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);</a:t>
            </a:r>
          </a:p>
          <a:p>
            <a:pPr marL="557213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просмотр 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свойств, в т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.</a:t>
            </a:r>
            <a:r>
              <a:rPr lang="en-US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ч</a:t>
            </a:r>
            <a:r>
              <a:rPr lang="ru-RU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. габаритных размеров, основного инженерного </a:t>
            </a:r>
            <a:r>
              <a:rPr lang="ru-RU" sz="16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оборудования.</a:t>
            </a:r>
            <a:endParaRPr lang="ru-RU" sz="16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356" y="366925"/>
            <a:ext cx="430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Информационная </a:t>
            </a:r>
            <a:r>
              <a:rPr lang="ru-RU" sz="20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модель</a:t>
            </a:r>
            <a:endParaRPr lang="ru-RU" sz="20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528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944" y="1141875"/>
            <a:ext cx="810737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        При проектировании ЦОД параллельно с разработкой обязательных комплектов документов, требуемых на законодательном уровне, создаются трехмерных модели объектов 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при помощи </a:t>
            </a:r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российских программных продуктов, таких как 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«nanoCAD», «</a:t>
            </a:r>
            <a:r>
              <a:rPr lang="ru-RU" sz="1400" b="1" dirty="0" err="1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Renga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» и «CADLib Модель и </a:t>
            </a:r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Архив».</a:t>
            </a:r>
          </a:p>
          <a:p>
            <a:pPr algn="just">
              <a:lnSpc>
                <a:spcPts val="2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        При 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разработке </a:t>
            </a:r>
            <a:r>
              <a:rPr lang="en-US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BIM</a:t>
            </a:r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-моделей ЦОД 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используются базы данных оборудования </a:t>
            </a:r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фирм, представленных 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российском рынке, а также собственные проработки (чертежи) нестандартных изделий, с указанием основных тактико-технических характеристик</a:t>
            </a:r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944" y="422338"/>
            <a:ext cx="652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Использованием технологий BIM-моделирования</a:t>
            </a:r>
            <a:endParaRPr lang="ru-RU" sz="20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t="7509" r="7728" b="16415"/>
          <a:stretch/>
        </p:blipFill>
        <p:spPr>
          <a:xfrm>
            <a:off x="500727" y="3223308"/>
            <a:ext cx="3914351" cy="2503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828" y="3505275"/>
            <a:ext cx="3547953" cy="22219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5751" y="5967392"/>
            <a:ext cx="4289456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Общий вид инженерных коммуникаций ЦОД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5207" y="5976145"/>
            <a:ext cx="4193193" cy="28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Расположение ЦОД на плане здания</a:t>
            </a:r>
          </a:p>
        </p:txBody>
      </p:sp>
    </p:spTree>
    <p:extLst>
      <p:ext uri="{BB962C8B-B14F-4D97-AF65-F5344CB8AC3E}">
        <p14:creationId xmlns:p14="http://schemas.microsoft.com/office/powerpoint/2010/main" val="401246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8074" y="1026334"/>
            <a:ext cx="839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    Внедрение 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BIM-технологий и создание цифровых двойников позволяет оптимизировать процессы на всех этапах жизненного цикла объекта.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209" y="189155"/>
            <a:ext cx="5544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BIM-моделирование </a:t>
            </a:r>
            <a:r>
              <a:rPr lang="ru-RU" sz="20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и </a:t>
            </a:r>
            <a:endParaRPr lang="ru-RU" sz="2000" b="1" dirty="0" smtClean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создание </a:t>
            </a:r>
            <a:r>
              <a:rPr lang="ru-RU" sz="20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цифрового двойника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4" y="1969450"/>
            <a:ext cx="2574690" cy="186882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r="4598"/>
          <a:stretch/>
        </p:blipFill>
        <p:spPr>
          <a:xfrm>
            <a:off x="6059818" y="4226011"/>
            <a:ext cx="2804096" cy="183323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r="9412"/>
          <a:stretch/>
        </p:blipFill>
        <p:spPr>
          <a:xfrm>
            <a:off x="3056490" y="1963259"/>
            <a:ext cx="2821295" cy="186882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458" y="4226011"/>
            <a:ext cx="2625665" cy="183323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21" y="4226011"/>
            <a:ext cx="2537743" cy="186882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4313" r="3014"/>
          <a:stretch/>
        </p:blipFill>
        <p:spPr>
          <a:xfrm>
            <a:off x="6161904" y="1963259"/>
            <a:ext cx="2726724" cy="186882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6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691" y="259833"/>
            <a:ext cx="6303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Преимущества использования BIM-технологий и </a:t>
            </a:r>
            <a:r>
              <a:rPr lang="ru-RU" sz="20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создания </a:t>
            </a:r>
            <a:r>
              <a:rPr lang="ru-RU" sz="20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цифровых двойников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1535" y="1030338"/>
            <a:ext cx="8231719" cy="55434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визуализация всех кабельных трасс;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автоматический подсчёт длин кабелей;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оптимизация маршрутов прокладки;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проверка коллизий между 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системами;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моделирование движения охлаждающих сред;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расчет тепловых нагрузок;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анализ </a:t>
            </a: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эффективности охлаждения.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3D-визуализация всех компонентов;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автоматическое составление схем подключения;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расчет нагрузок на ИБП;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оптимизация размещения 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оборудования;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расчет плотности размещения оборудования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моделирование </a:t>
            </a: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температурных карт;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оптимизация </a:t>
            </a: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 горячего/холодного коридора;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анализ эффективности охлаждения.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расчет зон пожаротушения;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оптимизация расположения датчиков;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моделирование сценариев пожаротушения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проверка </a:t>
            </a: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соответствия нормам 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безопасности;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снижение количества 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ошибок;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сокращение времени 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проектирования;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автоматическое создание спецификаций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снижение </a:t>
            </a: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затрат на 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материалы;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улучшение координации между подрядчиками;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возможность виртуального 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строительства;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оптимизация энергопотребления;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мониторинг состояния оборудования;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планирование технического обслуживания;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расчет эффективности 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систем;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сокращение капитальных затрат;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снижение операционных расходов;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увеличение срока </a:t>
            </a: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службы оборудования;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оптимизация затрат </a:t>
            </a:r>
            <a:r>
              <a:rPr lang="ru-RU" sz="15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модернизацию</a:t>
            </a:r>
            <a:r>
              <a:rPr lang="ru-RU" sz="15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.</a:t>
            </a:r>
            <a:endParaRPr lang="ru-RU" sz="15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907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470627D-0549-548E-7DC6-2AC4DB075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655" y="5507075"/>
            <a:ext cx="4052039" cy="951390"/>
          </a:xfrm>
        </p:spPr>
        <p:txBody>
          <a:bodyPr/>
          <a:lstStyle/>
          <a:p>
            <a:pPr>
              <a:lnSpc>
                <a:spcPts val="1440"/>
              </a:lnSpc>
            </a:pPr>
            <a:r>
              <a:rPr lang="ru-RU" dirty="0"/>
              <a:t>Тел.: +7 (</a:t>
            </a:r>
            <a:r>
              <a:rPr lang="en-US" dirty="0"/>
              <a:t>35146</a:t>
            </a:r>
            <a:r>
              <a:rPr lang="ru-RU" dirty="0"/>
              <a:t>)</a:t>
            </a:r>
            <a:r>
              <a:rPr lang="en-US" dirty="0"/>
              <a:t> 54639</a:t>
            </a:r>
            <a:endParaRPr lang="ru-RU" dirty="0"/>
          </a:p>
          <a:p>
            <a:pPr>
              <a:lnSpc>
                <a:spcPts val="1440"/>
              </a:lnSpc>
            </a:pPr>
            <a:r>
              <a:rPr lang="ru-RU" dirty="0"/>
              <a:t>Моб. тел.: +7 (</a:t>
            </a:r>
            <a:r>
              <a:rPr lang="en-US" dirty="0"/>
              <a:t>9</a:t>
            </a:r>
            <a:r>
              <a:rPr lang="ru-RU" dirty="0"/>
              <a:t>8</a:t>
            </a:r>
            <a:r>
              <a:rPr lang="en-US" dirty="0"/>
              <a:t>2</a:t>
            </a:r>
            <a:r>
              <a:rPr lang="ru-RU" dirty="0"/>
              <a:t>) 270</a:t>
            </a:r>
            <a:r>
              <a:rPr lang="en-US" dirty="0"/>
              <a:t> </a:t>
            </a:r>
            <a:r>
              <a:rPr lang="ru-RU" dirty="0"/>
              <a:t>09</a:t>
            </a:r>
            <a:r>
              <a:rPr lang="en-US" dirty="0"/>
              <a:t> </a:t>
            </a:r>
            <a:r>
              <a:rPr lang="ru-RU" dirty="0"/>
              <a:t>50</a:t>
            </a:r>
          </a:p>
          <a:p>
            <a:pPr>
              <a:lnSpc>
                <a:spcPts val="1440"/>
              </a:lnSpc>
            </a:pP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</a:t>
            </a:r>
            <a:r>
              <a:rPr lang="en-US" dirty="0" err="1"/>
              <a:t>s.v.akulov</a:t>
            </a:r>
            <a:r>
              <a:rPr lang="ru-RU" dirty="0"/>
              <a:t>@</a:t>
            </a:r>
            <a:r>
              <a:rPr lang="en-US" dirty="0" err="1"/>
              <a:t>vniitf</a:t>
            </a:r>
            <a:r>
              <a:rPr lang="ru-RU" dirty="0"/>
              <a:t>.</a:t>
            </a:r>
            <a:r>
              <a:rPr lang="ru-RU" dirty="0" err="1"/>
              <a:t>ru</a:t>
            </a:r>
            <a:endParaRPr lang="ru-RU" dirty="0"/>
          </a:p>
          <a:p>
            <a:pPr>
              <a:lnSpc>
                <a:spcPts val="1440"/>
              </a:lnSpc>
            </a:pPr>
            <a:r>
              <a:rPr lang="ru-RU" dirty="0" err="1"/>
              <a:t>www</a:t>
            </a:r>
            <a:r>
              <a:rPr lang="ru-RU" dirty="0"/>
              <a:t>.</a:t>
            </a:r>
            <a:r>
              <a:rPr lang="en-US" dirty="0" err="1"/>
              <a:t>vniitf</a:t>
            </a:r>
            <a:r>
              <a:rPr lang="ru-RU" dirty="0"/>
              <a:t>.</a:t>
            </a:r>
            <a:r>
              <a:rPr lang="en-US" dirty="0" err="1" smtClean="0"/>
              <a:t>ru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930866E-E958-F3B7-66FB-7D0AD2451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5656" y="4128382"/>
            <a:ext cx="4052039" cy="1107243"/>
          </a:xfrm>
        </p:spPr>
        <p:txBody>
          <a:bodyPr/>
          <a:lstStyle/>
          <a:p>
            <a:r>
              <a:rPr lang="ru-RU" sz="1600" dirty="0"/>
              <a:t>Акулов Сергей </a:t>
            </a:r>
            <a:r>
              <a:rPr lang="ru-RU" sz="1600" dirty="0" smtClean="0"/>
              <a:t>Викторович</a:t>
            </a:r>
          </a:p>
          <a:p>
            <a:r>
              <a:rPr lang="ru-RU" dirty="0"/>
              <a:t>Заместитель начальника отделения                  РФЯЦ-ВНИИТФ – главный конструктор по технологическому направлению ЦОД –         главный инженер, к.т.н.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22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176E2F0-42E0-AE45-9EC5-217FC897A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963" y="411891"/>
            <a:ext cx="6924096" cy="6038335"/>
          </a:xfrm>
        </p:spPr>
        <p:txBody>
          <a:bodyPr/>
          <a:lstStyle/>
          <a:p>
            <a:pPr marL="72000" algn="just"/>
            <a:r>
              <a:rPr lang="ru-RU" sz="1800" dirty="0" smtClean="0"/>
              <a:t>      ФГУП </a:t>
            </a:r>
            <a:r>
              <a:rPr lang="ru-RU" sz="1800" dirty="0"/>
              <a:t>«РФЯЦ–ВНИИТФ им. академика Е.И. Забабахина» является ведущим российским разработчиком в области </a:t>
            </a:r>
            <a:r>
              <a:rPr lang="ru-RU" sz="1800" dirty="0" smtClean="0"/>
              <a:t>создания </a:t>
            </a:r>
            <a:r>
              <a:rPr lang="ru-RU" sz="1800" dirty="0"/>
              <a:t>центров обработки </a:t>
            </a:r>
            <a:r>
              <a:rPr lang="ru-RU" sz="1800" dirty="0" smtClean="0"/>
              <a:t>данных, имеющее </a:t>
            </a:r>
            <a:r>
              <a:rPr lang="ru-RU" sz="1800" dirty="0"/>
              <a:t>значительный опыт </a:t>
            </a:r>
            <a:r>
              <a:rPr lang="ru-RU" sz="1800" dirty="0" smtClean="0"/>
              <a:t>эксплуатации </a:t>
            </a:r>
            <a:r>
              <a:rPr lang="ru-RU" sz="1800" dirty="0"/>
              <a:t>вычислительных комплексов, электронных модулей и электронно-компонентных баз для решения специальных задач.</a:t>
            </a:r>
          </a:p>
          <a:p>
            <a:pPr marL="72000" algn="just"/>
            <a:r>
              <a:rPr lang="ru-RU" sz="1800" dirty="0" smtClean="0"/>
              <a:t>     За </a:t>
            </a:r>
            <a:r>
              <a:rPr lang="ru-RU" sz="1800" dirty="0"/>
              <a:t>период с 1999 года по настоящее время специалистами ФГУП «РФЯЦ–ВНИИТФ им. академика Е.И. Забабахина»</a:t>
            </a:r>
            <a:r>
              <a:rPr lang="ru-RU" sz="1800" dirty="0" smtClean="0"/>
              <a:t> </a:t>
            </a:r>
            <a:r>
              <a:rPr lang="ru-RU" sz="1800" dirty="0"/>
              <a:t>создан целый ряд высокопроизводительных вычислительных комплексов. </a:t>
            </a:r>
            <a:endParaRPr lang="ru-RU" sz="1800" dirty="0" smtClean="0"/>
          </a:p>
          <a:p>
            <a:pPr marL="72000" algn="just"/>
            <a:r>
              <a:rPr lang="ru-RU" sz="1800" dirty="0" smtClean="0"/>
              <a:t>     Выполняется полный спектр работ </a:t>
            </a:r>
            <a:r>
              <a:rPr lang="ru-RU" sz="1800" dirty="0"/>
              <a:t>по </a:t>
            </a:r>
            <a:r>
              <a:rPr lang="ru-RU" sz="1800" dirty="0" smtClean="0"/>
              <a:t>проектированию и созданию </a:t>
            </a:r>
            <a:r>
              <a:rPr lang="ru-RU" sz="1800" dirty="0"/>
              <a:t>линейки вычислительных комплексов разной производительности и исполнения для </a:t>
            </a:r>
            <a:r>
              <a:rPr lang="ru-RU" sz="1800" dirty="0" smtClean="0"/>
              <a:t>заказчиков </a:t>
            </a:r>
            <a:r>
              <a:rPr lang="ru-RU" sz="1800" dirty="0"/>
              <a:t>как в контуре Государственной корпорации «Росатом», так и вне его. </a:t>
            </a:r>
          </a:p>
        </p:txBody>
      </p:sp>
    </p:spTree>
    <p:extLst>
      <p:ext uri="{BB962C8B-B14F-4D97-AF65-F5344CB8AC3E}">
        <p14:creationId xmlns:p14="http://schemas.microsoft.com/office/powerpoint/2010/main" val="32539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176E2F0-42E0-AE45-9EC5-217FC897A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963" y="2463114"/>
            <a:ext cx="6924096" cy="1095632"/>
          </a:xfrm>
        </p:spPr>
        <p:txBody>
          <a:bodyPr/>
          <a:lstStyle/>
          <a:p>
            <a:pPr marL="72000" algn="just"/>
            <a:r>
              <a:rPr lang="ru-RU" sz="2800" dirty="0" smtClean="0"/>
              <a:t>      1. </a:t>
            </a:r>
            <a:r>
              <a:rPr lang="ru-RU" sz="2800" dirty="0"/>
              <a:t>Р</a:t>
            </a:r>
            <a:r>
              <a:rPr lang="ru-RU" sz="2800" dirty="0" smtClean="0"/>
              <a:t>еализованные проекты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9102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>
            <a:extLst>
              <a:ext uri="{FF2B5EF4-FFF2-40B4-BE49-F238E27FC236}">
                <a16:creationId xmlns:a16="http://schemas.microsoft.com/office/drawing/2014/main" xmlns="" id="{4176E2F0-42E0-AE45-9EC5-217FC897A5C2}"/>
              </a:ext>
            </a:extLst>
          </p:cNvPr>
          <p:cNvSpPr txBox="1">
            <a:spLocks/>
          </p:cNvSpPr>
          <p:nvPr/>
        </p:nvSpPr>
        <p:spPr>
          <a:xfrm>
            <a:off x="576649" y="1400432"/>
            <a:ext cx="7900086" cy="504979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Arial"/>
                <a:cs typeface="Arial"/>
              </a:rPr>
              <a:t>     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ФГУП «РФЯЦ–ВНИИТФ им. академика Е.И. Забабахина» в последние годы </a:t>
            </a: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разработаны и реализованы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проекты по созданию </a:t>
            </a: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центров обработки данных (ЦОД)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различного исполнения: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стационарные ЦОД;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контейнерные/модульные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ЦОД;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мобильный ЦОД;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компактный программно-аппаратный комплекс;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моноблочный инженерный комплекс </a:t>
            </a: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(МИК) с встроенными </a:t>
            </a: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инженерными системами;</a:t>
            </a:r>
            <a:endParaRPr lang="ru-RU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2060"/>
                </a:solidFill>
                <a:latin typeface="Arial"/>
                <a:cs typeface="Arial"/>
              </a:rPr>
              <a:t>микроЦОД</a:t>
            </a: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ru-RU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2000" algn="just"/>
            <a:endParaRPr lang="ru-RU" dirty="0" smtClean="0"/>
          </a:p>
          <a:p>
            <a:pPr marL="72000" algn="just"/>
            <a:endParaRPr lang="ru-RU" dirty="0" smtClean="0"/>
          </a:p>
          <a:p>
            <a:pPr marL="72000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80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>
            <a:extLst>
              <a:ext uri="{FF2B5EF4-FFF2-40B4-BE49-F238E27FC236}">
                <a16:creationId xmlns:a16="http://schemas.microsoft.com/office/drawing/2014/main" xmlns="" id="{4176E2F0-42E0-AE45-9EC5-217FC897A5C2}"/>
              </a:ext>
            </a:extLst>
          </p:cNvPr>
          <p:cNvSpPr txBox="1">
            <a:spLocks/>
          </p:cNvSpPr>
          <p:nvPr/>
        </p:nvSpPr>
        <p:spPr>
          <a:xfrm>
            <a:off x="576648" y="1131098"/>
            <a:ext cx="7949513" cy="52697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исполнение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в соответствии с требованиями Заказчика;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законченное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решение «под ключ»;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простота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и скорость внедрения;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сокращение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временных затрат;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масштабируемость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под любые задачи;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эффективное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использование электроэнергии;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удобство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в транспортировке;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обеспечение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уровня надежности;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использование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импортозамещенного оборудования, входящего в реестр </a:t>
            </a:r>
            <a:r>
              <a:rPr lang="ru-RU" b="1" dirty="0" err="1">
                <a:solidFill>
                  <a:srgbClr val="002060"/>
                </a:solidFill>
                <a:latin typeface="Arial"/>
                <a:cs typeface="Arial"/>
              </a:rPr>
              <a:t>Минпромторга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 РФ;</a:t>
            </a:r>
          </a:p>
          <a:p>
            <a:pPr marL="357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выполнение </a:t>
            </a:r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специальных </a:t>
            </a:r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исследований и проверок с  предоставлением соответствующих документов.</a:t>
            </a:r>
            <a:endParaRPr lang="ru-RU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2000"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691979" y="556688"/>
            <a:ext cx="5657970" cy="45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Преимущества наших разработок </a:t>
            </a:r>
            <a:endParaRPr lang="en-US" sz="24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V="1">
            <a:off x="356902" y="441358"/>
            <a:ext cx="5657970" cy="45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Стационарный ЦОД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6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МИК</a:t>
            </a:r>
            <a:endParaRPr lang="en-US" sz="24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872" y="2320629"/>
            <a:ext cx="2657681" cy="1657830"/>
          </a:xfrm>
          <a:prstGeom prst="rect">
            <a:avLst/>
          </a:prstGeom>
          <a:ln w="9525">
            <a:noFill/>
          </a:ln>
        </p:spPr>
      </p:pic>
      <p:sp>
        <p:nvSpPr>
          <p:cNvPr id="13" name="Прямоугольник 12"/>
          <p:cNvSpPr/>
          <p:nvPr/>
        </p:nvSpPr>
        <p:spPr>
          <a:xfrm rot="10800000" flipV="1">
            <a:off x="305232" y="3731563"/>
            <a:ext cx="5220633" cy="49379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Встроенный ЦОД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10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МИК</a:t>
            </a:r>
            <a:endParaRPr lang="en-US" sz="2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ru-RU" sz="1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13184" t="40922" r="39630" b="20301"/>
          <a:stretch/>
        </p:blipFill>
        <p:spPr bwMode="auto">
          <a:xfrm>
            <a:off x="305235" y="1356294"/>
            <a:ext cx="3608154" cy="185399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 rot="10800000" flipV="1">
            <a:off x="4112499" y="1315107"/>
            <a:ext cx="4677273" cy="1065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Пиковая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9,1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Пфлопс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независимых сегмента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открытый и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защищенный;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СХД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до10 Пбайт;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инженерных систем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жизнеобеспечения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500 кВт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86" y="4743907"/>
            <a:ext cx="2759701" cy="188012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 rot="10800000" flipV="1">
            <a:off x="3285779" y="4561363"/>
            <a:ext cx="5066797" cy="9402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Пиковая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128 Тфлопс;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СХД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1,2 Пбайт;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инженерных систем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жизнеобеспечения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250 кВт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866" y="5398207"/>
            <a:ext cx="2739506" cy="127268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Скругленный прямоугольник 4"/>
          <p:cNvSpPr/>
          <p:nvPr/>
        </p:nvSpPr>
        <p:spPr>
          <a:xfrm>
            <a:off x="4756035" y="905782"/>
            <a:ext cx="1539662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>
          <a:xfrm>
            <a:off x="3671286" y="4317339"/>
            <a:ext cx="1539662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384058" y="933950"/>
            <a:ext cx="7230773" cy="288407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354" b="1" i="1" dirty="0">
              <a:solidFill>
                <a:srgbClr val="0070C0"/>
              </a:solidFill>
              <a:latin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549143" y="424335"/>
            <a:ext cx="5431526" cy="5446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Контейнерный ЦОД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6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МИК</a:t>
            </a:r>
            <a:r>
              <a:rPr lang="ru-RU" sz="1631" b="1" cap="small" dirty="0" smtClean="0"/>
              <a:t>»</a:t>
            </a:r>
            <a:endParaRPr lang="ru-RU" sz="1208" i="1" dirty="0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0" name="Picture 4" descr="X:\Иванова Алена Сергеевна\для визита\общий вид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4302" r="6397" b="4084"/>
          <a:stretch/>
        </p:blipFill>
        <p:spPr bwMode="auto">
          <a:xfrm>
            <a:off x="5175734" y="1222357"/>
            <a:ext cx="3396281" cy="21036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802052" y="6229340"/>
            <a:ext cx="244341" cy="182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18" b="1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522724" y="1686142"/>
            <a:ext cx="4594521" cy="125701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Пиковая производительность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5,5 </a:t>
            </a:r>
            <a:r>
              <a:rPr lang="ru-RU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Пфлопс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СХД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12,2 Пбайт;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инженерных систем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жизнеобеспечения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290 кВт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624988" y="1255038"/>
            <a:ext cx="2315920" cy="355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18952" tIns="0" rIns="318952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547437" y="3584667"/>
            <a:ext cx="5497429" cy="448223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Контейнерный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ЦОД на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12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МИК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619408" y="4674396"/>
            <a:ext cx="4497837" cy="142016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Пиковая производительность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9,8 </a:t>
            </a:r>
            <a:r>
              <a:rPr lang="ru-RU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Пфлопс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СХД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7,4 Пбайт;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инженерных систем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жизнеобеспечения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535 кВт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4"/>
          <p:cNvSpPr/>
          <p:nvPr/>
        </p:nvSpPr>
        <p:spPr>
          <a:xfrm>
            <a:off x="624988" y="4210970"/>
            <a:ext cx="2315919" cy="355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18952" tIns="0" rIns="318952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183" y1="6157" x2="38183" y2="6157"/>
                        <a14:foregroundMark x1="41670" y1="6313" x2="41670" y2="6313"/>
                        <a14:foregroundMark x1="45342" y1="6080" x2="45342" y2="6080"/>
                        <a14:foregroundMark x1="33318" y1="5144" x2="33318" y2="5144"/>
                        <a14:foregroundMark x1="35888" y1="6080" x2="35888" y2="6080"/>
                        <a14:foregroundMark x1="43644" y1="7015" x2="43644" y2="7015"/>
                        <a14:foregroundMark x1="83203" y1="74981" x2="83203" y2="74981"/>
                        <a14:foregroundMark x1="81918" y1="48324" x2="81918" y2="48324"/>
                        <a14:foregroundMark x1="86599" y1="65082" x2="86599" y2="65082"/>
                        <a14:foregroundMark x1="86599" y1="51988" x2="86599" y2="51988"/>
                        <a14:foregroundMark x1="86691" y1="47623" x2="86691" y2="47623"/>
                        <a14:foregroundMark x1="86508" y1="43102" x2="86508" y2="43102"/>
                        <a14:foregroundMark x1="86599" y1="40764" x2="86462" y2="80592"/>
                        <a14:foregroundMark x1="80542" y1="81138" x2="80358" y2="92751"/>
                        <a14:foregroundMark x1="73382" y1="93297" x2="73382" y2="93297"/>
                        <a14:foregroundMark x1="66866" y1="91894" x2="66866" y2="91894"/>
                        <a14:foregroundMark x1="73887" y1="97818" x2="73887" y2="97818"/>
                        <a14:foregroundMark x1="74530" y1="98285" x2="74530" y2="98285"/>
                        <a14:foregroundMark x1="73015" y1="98207" x2="73015" y2="98207"/>
                        <a14:foregroundMark x1="61496" y1="91348" x2="61496" y2="91348"/>
                        <a14:foregroundMark x1="58054" y1="88231" x2="58054" y2="88231"/>
                        <a14:foregroundMark x1="35796" y1="69680" x2="56907" y2="87919"/>
                        <a14:foregroundMark x1="62598" y1="91037" x2="67737" y2="84178"/>
                        <a14:foregroundMark x1="30427" y1="74825" x2="30427" y2="74825"/>
                        <a14:foregroundMark x1="24920" y1="72408" x2="25057" y2="65082"/>
                        <a14:foregroundMark x1="19091" y1="65394" x2="19000" y2="58613"/>
                        <a14:foregroundMark x1="17577" y1="7794" x2="17577" y2="7794"/>
                        <a14:foregroundMark x1="23405" y1="8106" x2="23405" y2="8106"/>
                        <a14:foregroundMark x1="8490" y1="16680" x2="12942" y2="17225"/>
                        <a14:foregroundMark x1="50115" y1="17225" x2="65948" y2="18394"/>
                        <a14:foregroundMark x1="75126" y1="18784" x2="66728" y2="18472"/>
                        <a14:foregroundMark x1="63332" y1="19564" x2="63332" y2="19564"/>
                        <a14:foregroundMark x1="64296" y1="20577" x2="64296" y2="20577"/>
                        <a14:foregroundMark x1="58743" y1="19174" x2="58743" y2="19174"/>
                        <a14:foregroundMark x1="59431" y1="20577" x2="59431" y2="20577"/>
                        <a14:foregroundMark x1="61588" y1="20265" x2="61588" y2="20265"/>
                        <a14:foregroundMark x1="61083" y1="18940" x2="61083" y2="18940"/>
                        <a14:foregroundMark x1="56723" y1="18862" x2="56723" y2="18862"/>
                        <a14:foregroundMark x1="57090" y1="20655" x2="57090" y2="20655"/>
                        <a14:foregroundMark x1="69114" y1="19641" x2="69114" y2="19641"/>
                        <a14:foregroundMark x1="17302" y1="7015" x2="17302" y2="7015"/>
                        <a14:foregroundMark x1="19137" y1="6625" x2="19137" y2="6625"/>
                        <a14:foregroundMark x1="33777" y1="4754" x2="33777" y2="4754"/>
                        <a14:foregroundMark x1="37770" y1="5378" x2="37770" y2="5378"/>
                        <a14:foregroundMark x1="38642" y1="5534" x2="38642" y2="5534"/>
                        <a14:foregroundMark x1="41900" y1="5534" x2="41900" y2="5534"/>
                        <a14:foregroundMark x1="30702" y1="4988" x2="30702" y2="4988"/>
                        <a14:foregroundMark x1="29876" y1="4988" x2="29876" y2="4988"/>
                        <a14:foregroundMark x1="32125" y1="4677" x2="32125" y2="4677"/>
                        <a14:foregroundMark x1="24185" y1="7171" x2="24185" y2="7171"/>
                        <a14:foregroundMark x1="21845" y1="6937" x2="21845" y2="6937"/>
                        <a14:foregroundMark x1="20698" y1="7249" x2="20698" y2="7249"/>
                        <a14:foregroundMark x1="15420" y1="7794" x2="15420" y2="7794"/>
                        <a14:foregroundMark x1="23038" y1="6859" x2="23038" y2="6859"/>
                        <a14:foregroundMark x1="25287" y1="7249" x2="25287" y2="7249"/>
                        <a14:foregroundMark x1="16338" y1="7249" x2="16338" y2="7249"/>
                        <a14:foregroundMark x1="35337" y1="5534" x2="35337" y2="5534"/>
                        <a14:foregroundMark x1="36485" y1="5300" x2="36485" y2="5300"/>
                        <a14:foregroundMark x1="31207" y1="4910" x2="31207" y2="4910"/>
                        <a14:foregroundMark x1="29417" y1="5222" x2="29417" y2="5222"/>
                        <a14:foregroundMark x1="44516" y1="5846" x2="44516" y2="5846"/>
                        <a14:foregroundMark x1="43736" y1="6080" x2="43736" y2="6080"/>
                        <a14:foregroundMark x1="46260" y1="6002" x2="46260" y2="6002"/>
                        <a14:foregroundMark x1="39743" y1="5846" x2="39743" y2="5846"/>
                        <a14:foregroundMark x1="41120" y1="5612" x2="41120" y2="5612"/>
                        <a14:foregroundMark x1="40477" y1="5768" x2="40477" y2="5768"/>
                        <a14:foregroundMark x1="21202" y1="7171" x2="21202" y2="7171"/>
                        <a14:foregroundMark x1="20147" y1="6937" x2="20147" y2="6937"/>
                        <a14:foregroundMark x1="18036" y1="6547" x2="18036" y2="6547"/>
                        <a14:foregroundMark x1="49656" y1="10678" x2="49656" y2="10678"/>
                        <a14:foregroundMark x1="31253" y1="75448" x2="31253" y2="75448"/>
                        <a14:foregroundMark x1="29738" y1="74903" x2="29738" y2="74903"/>
                        <a14:foregroundMark x1="79899" y1="92751" x2="79899" y2="92751"/>
                        <a14:foregroundMark x1="67829" y1="91816" x2="67829" y2="91816"/>
                        <a14:backgroundMark x1="73061" y1="85347" x2="73061" y2="85347"/>
                        <a14:backgroundMark x1="70675" y1="83554" x2="70675" y2="83554"/>
                        <a14:backgroundMark x1="72327" y1="89634" x2="72327" y2="89634"/>
                        <a14:backgroundMark x1="74117" y1="80904" x2="74117" y2="80904"/>
                        <a14:backgroundMark x1="76319" y1="78410" x2="76319" y2="78410"/>
                        <a14:backgroundMark x1="74713" y1="77786" x2="74713" y2="77786"/>
                        <a14:backgroundMark x1="65856" y1="90413" x2="65856" y2="90413"/>
                        <a14:backgroundMark x1="66911" y1="87685" x2="66911" y2="87685"/>
                        <a14:backgroundMark x1="58880" y1="20265" x2="58880" y2="20265"/>
                        <a14:backgroundMark x1="56631" y1="20265" x2="56631" y2="20265"/>
                        <a14:backgroundMark x1="59201" y1="20187" x2="59201" y2="20187"/>
                        <a14:backgroundMark x1="61634" y1="20265" x2="61634" y2="20265"/>
                        <a14:backgroundMark x1="63928" y1="20187" x2="63928" y2="20187"/>
                        <a14:backgroundMark x1="68655" y1="19641" x2="68655" y2="1964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586" r="10557"/>
          <a:stretch/>
        </p:blipFill>
        <p:spPr>
          <a:xfrm flipH="1">
            <a:off x="5175735" y="4291582"/>
            <a:ext cx="3396280" cy="201836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966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21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611" y="6292112"/>
            <a:ext cx="2090036" cy="25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4058" y="415042"/>
            <a:ext cx="7230773" cy="80731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354" b="1" i="1" dirty="0">
              <a:solidFill>
                <a:srgbClr val="0070C0"/>
              </a:solidFill>
              <a:latin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738" y="1725782"/>
            <a:ext cx="3519149" cy="192762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 rot="10800000" flipV="1">
            <a:off x="286430" y="681062"/>
            <a:ext cx="6743892" cy="527407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Модульный ЦОД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для на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96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МИК с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шагом масштабирования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48 МИК</a:t>
            </a:r>
            <a:endParaRPr lang="ru-RU" sz="24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25" name="Скругленный прямоугольник 4"/>
          <p:cNvSpPr/>
          <p:nvPr/>
        </p:nvSpPr>
        <p:spPr>
          <a:xfrm>
            <a:off x="373002" y="1631948"/>
            <a:ext cx="3622349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18952" tIns="0" rIns="318952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 (на 48 стоек)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0800000" flipV="1">
            <a:off x="373002" y="2072779"/>
            <a:ext cx="4594521" cy="121776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Пиковая производительность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13,2 </a:t>
            </a:r>
            <a:r>
              <a:rPr lang="ru-RU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Пфлопс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СХД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13 Пбайт;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инженерных систем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жизнеобеспечения;</a:t>
            </a: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720 кВт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0800000" flipV="1">
            <a:off x="286427" y="3748566"/>
            <a:ext cx="6607975" cy="586835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Модульный ЦОД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5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МИК</a:t>
            </a:r>
            <a:endParaRPr lang="ru-RU" sz="2400" b="1" dirty="0">
              <a:solidFill>
                <a:srgbClr val="002060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31" name="Скругленный прямоугольник 4"/>
          <p:cNvSpPr/>
          <p:nvPr/>
        </p:nvSpPr>
        <p:spPr>
          <a:xfrm>
            <a:off x="384058" y="4470110"/>
            <a:ext cx="2374394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18952" tIns="0" rIns="318952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0800000" flipV="1">
            <a:off x="286426" y="4924376"/>
            <a:ext cx="4594521" cy="12675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Пиковая производительность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3,1 </a:t>
            </a:r>
            <a:r>
              <a:rPr lang="ru-RU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Пфлопс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СХД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5,5 Пбайт;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инженерных систем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жизнеобеспечения;</a:t>
            </a:r>
          </a:p>
          <a:p>
            <a:pPr lvl="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170 кВт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77" y="4382354"/>
            <a:ext cx="3517450" cy="210399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946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1341873"/>
            <a:ext cx="2862020" cy="190726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382997" y="378858"/>
            <a:ext cx="6479358" cy="721823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Arial"/>
                <a:cs typeface="Arial"/>
              </a:rPr>
              <a:t>Высокопроизводительные </a:t>
            </a:r>
            <a:r>
              <a:rPr lang="ru-RU" sz="2400" dirty="0">
                <a:solidFill>
                  <a:srgbClr val="002060"/>
                </a:solidFill>
                <a:latin typeface="Arial"/>
                <a:cs typeface="Arial"/>
              </a:rPr>
              <a:t>гибридные </a:t>
            </a:r>
            <a:r>
              <a:rPr lang="ru-RU" sz="2400" dirty="0" smtClean="0">
                <a:solidFill>
                  <a:srgbClr val="002060"/>
                </a:solidFill>
                <a:latin typeface="Arial"/>
                <a:cs typeface="Arial"/>
              </a:rPr>
              <a:t>вычислительные системы</a:t>
            </a:r>
            <a:endParaRPr lang="ru-RU" sz="2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382997" y="3462982"/>
            <a:ext cx="8055609" cy="61492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400" dirty="0" smtClean="0">
                <a:solidFill>
                  <a:srgbClr val="002060"/>
                </a:solidFill>
                <a:latin typeface="Arial"/>
                <a:cs typeface="Arial"/>
              </a:rPr>
              <a:t>Мобильный ЦОД на базе автомобиля повышенной проходимости КАМАЗ</a:t>
            </a:r>
            <a:endParaRPr lang="ru-RU" sz="2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97" y="4652416"/>
            <a:ext cx="3175930" cy="197576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5235" y="1223326"/>
            <a:ext cx="5142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РФЯЦ-ВНИИТФ разработана высокопроизводительная гибридная вычислительная система с </a:t>
            </a:r>
            <a:r>
              <a:rPr lang="ru-RU" sz="1200" b="1" dirty="0">
                <a:solidFill>
                  <a:srgbClr val="002060"/>
                </a:solidFill>
                <a:latin typeface="Arial"/>
                <a:cs typeface="Arial"/>
              </a:rPr>
              <a:t>программным обеспечением для проведения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расчетов. 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Проект реализован в 2020 г.</a:t>
            </a:r>
            <a:endParaRPr lang="ru-RU" sz="1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8" name="Скругленный прямоугольник 4"/>
          <p:cNvSpPr/>
          <p:nvPr/>
        </p:nvSpPr>
        <p:spPr>
          <a:xfrm>
            <a:off x="671089" y="2066310"/>
            <a:ext cx="1539662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0800000" flipV="1">
            <a:off x="470080" y="2341946"/>
            <a:ext cx="4337049" cy="10177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Пиковая производительность системы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2,6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Пфлопс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СХД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не менее 3,1 Пбайт;</a:t>
            </a:r>
          </a:p>
          <a:p>
            <a:pPr lvl="0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комплекс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инженерных систем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жизнеобеспечения;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более 900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</a:p>
        </p:txBody>
      </p:sp>
      <p:sp>
        <p:nvSpPr>
          <p:cNvPr id="22" name="Скругленный прямоугольник 4"/>
          <p:cNvSpPr/>
          <p:nvPr/>
        </p:nvSpPr>
        <p:spPr>
          <a:xfrm>
            <a:off x="671089" y="4835427"/>
            <a:ext cx="1539662" cy="260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/>
          <a:p>
            <a:pPr defTabSz="2494792">
              <a:spcBef>
                <a:spcPct val="0"/>
              </a:spcBef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0080" y="5080716"/>
            <a:ext cx="44311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иковая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550 Тфлопс;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хранения данных объемом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Пбайт;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МИК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стойки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30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кВт;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системы охлаждения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40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кВт;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ИБП/тип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ДГУ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50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кВт;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Полезный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каждого МИК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42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235" y="4133499"/>
            <a:ext cx="713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Вариант создания мобильного ЦОД в компактном (контейнерном) исполнении с полной энергонезависимостью.</a:t>
            </a:r>
          </a:p>
          <a:p>
            <a:r>
              <a:rPr lang="ru-RU" sz="1200" b="1" dirty="0">
                <a:solidFill>
                  <a:srgbClr val="002060"/>
                </a:solidFill>
                <a:latin typeface="Arial"/>
                <a:cs typeface="Arial"/>
              </a:rPr>
              <a:t>Проект реализован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в 2019 г.</a:t>
            </a:r>
            <a:endParaRPr lang="ru-RU" sz="1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2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0" id="{6DEC93EF-9E65-AE4D-AF29-577CCE25C2BA}" vid="{2EC9C681-5FC3-6646-9972-1309E8B19FA2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0" id="{6DEC93EF-9E65-AE4D-AF29-577CCE25C2BA}" vid="{627D1A01-8A3C-5540-9D44-6F26F42DC8A3}"/>
    </a:ext>
  </a:extLst>
</a:theme>
</file>

<file path=ppt/theme/theme3.xml><?xml version="1.0" encoding="utf-8"?>
<a:theme xmlns:a="http://schemas.openxmlformats.org/drawingml/2006/main" name="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Диаграмма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0" id="{6DEC93EF-9E65-AE4D-AF29-577CCE25C2BA}" vid="{39E5E070-8CD9-6841-96EA-CE863DBDA369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Presentation_4x3_white_template</Template>
  <TotalTime>7319</TotalTime>
  <Words>1461</Words>
  <Application>Microsoft Office PowerPoint</Application>
  <PresentationFormat>Экран (4:3)</PresentationFormat>
  <Paragraphs>195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Титульный слайд</vt:lpstr>
      <vt:lpstr>Перебивочный слайд</vt:lpstr>
      <vt:lpstr>Текст картинка</vt:lpstr>
      <vt:lpstr>Текст</vt:lpstr>
      <vt:lpstr>Диаграмма</vt:lpstr>
      <vt:lpstr>Текст диаграмма</vt:lpstr>
      <vt:lpstr>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Высокопроизводительные гибридные вычислительные системы</vt:lpstr>
      <vt:lpstr>Компактный ЦОД мощностью до 40 кВт без специальных требований к помещению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Талантов Павел Владимирович</cp:lastModifiedBy>
  <cp:revision>713</cp:revision>
  <cp:lastPrinted>2025-10-02T12:05:19Z</cp:lastPrinted>
  <dcterms:created xsi:type="dcterms:W3CDTF">2019-09-24T12:47:23Z</dcterms:created>
  <dcterms:modified xsi:type="dcterms:W3CDTF">2026-02-06T04:39:23Z</dcterms:modified>
</cp:coreProperties>
</file>