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6"/>
  </p:notesMasterIdLst>
  <p:handoutMasterIdLst>
    <p:handoutMasterId r:id="rId27"/>
  </p:handoutMasterIdLst>
  <p:sldIdLst>
    <p:sldId id="256" r:id="rId2"/>
    <p:sldId id="377" r:id="rId3"/>
    <p:sldId id="340" r:id="rId4"/>
    <p:sldId id="387" r:id="rId5"/>
    <p:sldId id="379" r:id="rId6"/>
    <p:sldId id="380" r:id="rId7"/>
    <p:sldId id="392" r:id="rId8"/>
    <p:sldId id="381" r:id="rId9"/>
    <p:sldId id="395" r:id="rId10"/>
    <p:sldId id="396" r:id="rId11"/>
    <p:sldId id="391" r:id="rId12"/>
    <p:sldId id="385" r:id="rId13"/>
    <p:sldId id="386" r:id="rId14"/>
    <p:sldId id="389" r:id="rId15"/>
    <p:sldId id="364" r:id="rId16"/>
    <p:sldId id="349" r:id="rId17"/>
    <p:sldId id="378" r:id="rId18"/>
    <p:sldId id="383" r:id="rId19"/>
    <p:sldId id="388" r:id="rId20"/>
    <p:sldId id="382" r:id="rId21"/>
    <p:sldId id="390" r:id="rId22"/>
    <p:sldId id="393" r:id="rId23"/>
    <p:sldId id="394" r:id="rId24"/>
    <p:sldId id="384" r:id="rId2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3BDA4B-A17A-453F-9F0C-71F660824180}">
          <p14:sldIdLst>
            <p14:sldId id="256"/>
            <p14:sldId id="377"/>
            <p14:sldId id="340"/>
            <p14:sldId id="387"/>
            <p14:sldId id="379"/>
            <p14:sldId id="380"/>
            <p14:sldId id="392"/>
            <p14:sldId id="381"/>
            <p14:sldId id="395"/>
            <p14:sldId id="396"/>
            <p14:sldId id="391"/>
            <p14:sldId id="385"/>
            <p14:sldId id="386"/>
            <p14:sldId id="389"/>
            <p14:sldId id="364"/>
          </p14:sldIdLst>
        </p14:section>
        <p14:section name="Доп слайды" id="{2FF333A9-13A6-4309-A725-477BB8C1A82F}">
          <p14:sldIdLst>
            <p14:sldId id="349"/>
            <p14:sldId id="378"/>
            <p14:sldId id="383"/>
            <p14:sldId id="388"/>
            <p14:sldId id="382"/>
            <p14:sldId id="390"/>
            <p14:sldId id="393"/>
            <p14:sldId id="394"/>
            <p14:sldId id="3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00"/>
    <a:srgbClr val="3668C4"/>
    <a:srgbClr val="000090"/>
    <a:srgbClr val="1A1A9B"/>
    <a:srgbClr val="3B3BAA"/>
    <a:srgbClr val="FE8637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82723" autoAdjust="0"/>
  </p:normalViewPr>
  <p:slideViewPr>
    <p:cSldViewPr snapToGrid="0">
      <p:cViewPr varScale="1">
        <p:scale>
          <a:sx n="82" d="100"/>
          <a:sy n="82" d="100"/>
        </p:scale>
        <p:origin x="102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47E2A0-712B-7D42-848C-839783EF9ECC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11429-C24D-684E-91C0-709B8E8B89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7901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7D66D-F36F-42F8-A1E8-911DEE24ED59}" type="datetimeFigureOut">
              <a:rPr lang="ru-RU" smtClean="0"/>
              <a:pPr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A43A8-1988-4C8E-8E7F-270A4FCD24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2308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докладе отчасти будет воспроизведена методика расчета других товарищей, но будет кое-что новое добавлено</a:t>
            </a:r>
          </a:p>
          <a:p>
            <a:r>
              <a:rPr lang="ru-RU" dirty="0"/>
              <a:t>Такая задача уже решалась 20 лет назад, встретились непроходимые трудности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790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Возможно, стоит нарисовать графики с энергией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741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259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498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00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720700-7443-4252-9116-098415181C9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336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говорим про Эвальда и УУПЭ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371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Здесь надо привести картинку с ОКП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397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44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3300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8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25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47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4867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Возможно, стоит нарисовать графики с энергией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53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12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83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3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890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950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Возможно, стоит нарисовать графики с энергией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142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Возможно, стоит нарисовать графики с энергией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A43A8-1988-4C8E-8E7F-270A4FCD249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9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3"/>
          <p:cNvGrpSpPr>
            <a:grpSpLocks/>
          </p:cNvGrpSpPr>
          <p:nvPr userDrawn="1"/>
        </p:nvGrpSpPr>
        <p:grpSpPr bwMode="auto">
          <a:xfrm>
            <a:off x="0" y="2268538"/>
            <a:ext cx="5588000" cy="4589462"/>
            <a:chOff x="-1" y="1600199"/>
            <a:chExt cx="4501019" cy="5257801"/>
          </a:xfrm>
        </p:grpSpPr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-1" y="1600199"/>
              <a:ext cx="4127640" cy="25152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8"/>
            <p:cNvSpPr>
              <a:spLocks/>
            </p:cNvSpPr>
            <p:nvPr userDrawn="1"/>
          </p:nvSpPr>
          <p:spPr bwMode="auto">
            <a:xfrm>
              <a:off x="-1" y="3580740"/>
              <a:ext cx="1600931" cy="3277260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9"/>
            <p:cNvSpPr>
              <a:spLocks/>
            </p:cNvSpPr>
            <p:nvPr userDrawn="1"/>
          </p:nvSpPr>
          <p:spPr bwMode="auto">
            <a:xfrm>
              <a:off x="-1" y="2438610"/>
              <a:ext cx="2894974" cy="2153316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10"/>
            <p:cNvSpPr>
              <a:spLocks/>
            </p:cNvSpPr>
            <p:nvPr userDrawn="1"/>
          </p:nvSpPr>
          <p:spPr bwMode="auto">
            <a:xfrm>
              <a:off x="1224140" y="3886278"/>
              <a:ext cx="3276878" cy="2971722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1"/>
            <p:cNvSpPr>
              <a:spLocks/>
            </p:cNvSpPr>
            <p:nvPr userDrawn="1"/>
          </p:nvSpPr>
          <p:spPr bwMode="auto">
            <a:xfrm>
              <a:off x="876334" y="3993581"/>
              <a:ext cx="1720276" cy="2864419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47"/>
          <p:cNvSpPr>
            <a:spLocks/>
          </p:cNvSpPr>
          <p:nvPr/>
        </p:nvSpPr>
        <p:spPr bwMode="auto">
          <a:xfrm>
            <a:off x="4978400" y="5715000"/>
            <a:ext cx="6705600" cy="7620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0800" y="1116449"/>
            <a:ext cx="9144000" cy="707886"/>
          </a:xfrm>
        </p:spPr>
        <p:txBody>
          <a:bodyPr>
            <a:spAutoFit/>
          </a:bodyPr>
          <a:lstStyle>
            <a:lvl1pPr algn="r">
              <a:defRPr sz="4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1900538"/>
            <a:ext cx="9144000" cy="461665"/>
          </a:xfrm>
        </p:spPr>
        <p:txBody>
          <a:bodyPr>
            <a:sp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6C1984F-C127-B343-A1E0-C5F6DC08E038}" type="datetime1">
              <a:rPr lang="ru-RU" smtClean="0"/>
              <a:t>21.05.2025</a:t>
            </a:fld>
            <a:endParaRPr lang="ru-RU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Freeform 46"/>
          <p:cNvSpPr>
            <a:spLocks/>
          </p:cNvSpPr>
          <p:nvPr/>
        </p:nvSpPr>
        <p:spPr bwMode="auto">
          <a:xfrm>
            <a:off x="10058400" y="0"/>
            <a:ext cx="2133600" cy="2209800"/>
          </a:xfrm>
          <a:custGeom>
            <a:avLst/>
            <a:gdLst>
              <a:gd name="T0" fmla="*/ 0 w 1432"/>
              <a:gd name="T1" fmla="*/ 0 h 3492"/>
              <a:gd name="T2" fmla="*/ 2147483647 w 1432"/>
              <a:gd name="T3" fmla="*/ 0 h 3492"/>
              <a:gd name="T4" fmla="*/ 2147483647 w 1432"/>
              <a:gd name="T5" fmla="*/ 2147483647 h 3492"/>
              <a:gd name="T6" fmla="*/ 2147483647 w 1432"/>
              <a:gd name="T7" fmla="*/ 2147483647 h 3492"/>
              <a:gd name="T8" fmla="*/ 2147483647 w 1432"/>
              <a:gd name="T9" fmla="*/ 2147483647 h 3492"/>
              <a:gd name="T10" fmla="*/ 2147483647 w 1432"/>
              <a:gd name="T11" fmla="*/ 2147483647 h 3492"/>
              <a:gd name="T12" fmla="*/ 2147483647 w 1432"/>
              <a:gd name="T13" fmla="*/ 2147483647 h 3492"/>
              <a:gd name="T14" fmla="*/ 2147483647 w 1432"/>
              <a:gd name="T15" fmla="*/ 2147483647 h 3492"/>
              <a:gd name="T16" fmla="*/ 2147483647 w 1432"/>
              <a:gd name="T17" fmla="*/ 2147483647 h 3492"/>
              <a:gd name="T18" fmla="*/ 2147483647 w 1432"/>
              <a:gd name="T19" fmla="*/ 2147483647 h 3492"/>
              <a:gd name="T20" fmla="*/ 2147483647 w 1432"/>
              <a:gd name="T21" fmla="*/ 2147483647 h 3492"/>
              <a:gd name="T22" fmla="*/ 2147483647 w 1432"/>
              <a:gd name="T23" fmla="*/ 2147483647 h 3492"/>
              <a:gd name="T24" fmla="*/ 2147483647 w 1432"/>
              <a:gd name="T25" fmla="*/ 2147483647 h 3492"/>
              <a:gd name="T26" fmla="*/ 2147483647 w 1432"/>
              <a:gd name="T27" fmla="*/ 2147483647 h 3492"/>
              <a:gd name="T28" fmla="*/ 2147483647 w 1432"/>
              <a:gd name="T29" fmla="*/ 2147483647 h 3492"/>
              <a:gd name="T30" fmla="*/ 2147483647 w 1432"/>
              <a:gd name="T31" fmla="*/ 2147483647 h 3492"/>
              <a:gd name="T32" fmla="*/ 2147483647 w 1432"/>
              <a:gd name="T33" fmla="*/ 2147483647 h 3492"/>
              <a:gd name="T34" fmla="*/ 2147483647 w 1432"/>
              <a:gd name="T35" fmla="*/ 2147483647 h 3492"/>
              <a:gd name="T36" fmla="*/ 2147483647 w 1432"/>
              <a:gd name="T37" fmla="*/ 2147483647 h 3492"/>
              <a:gd name="T38" fmla="*/ 2147483647 w 1432"/>
              <a:gd name="T39" fmla="*/ 2147483647 h 3492"/>
              <a:gd name="T40" fmla="*/ 2147483647 w 1432"/>
              <a:gd name="T41" fmla="*/ 2147483647 h 3492"/>
              <a:gd name="T42" fmla="*/ 2147483647 w 1432"/>
              <a:gd name="T43" fmla="*/ 2147483647 h 3492"/>
              <a:gd name="T44" fmla="*/ 2147483647 w 1432"/>
              <a:gd name="T45" fmla="*/ 2147483647 h 3492"/>
              <a:gd name="T46" fmla="*/ 2147483647 w 1432"/>
              <a:gd name="T47" fmla="*/ 2147483647 h 3492"/>
              <a:gd name="T48" fmla="*/ 2147483647 w 1432"/>
              <a:gd name="T49" fmla="*/ 2147483647 h 3492"/>
              <a:gd name="T50" fmla="*/ 2147483647 w 1432"/>
              <a:gd name="T51" fmla="*/ 2147483647 h 3492"/>
              <a:gd name="T52" fmla="*/ 2147483647 w 1432"/>
              <a:gd name="T53" fmla="*/ 2147483647 h 3492"/>
              <a:gd name="T54" fmla="*/ 2147483647 w 1432"/>
              <a:gd name="T55" fmla="*/ 2147483647 h 3492"/>
              <a:gd name="T56" fmla="*/ 2147483647 w 1432"/>
              <a:gd name="T57" fmla="*/ 2147483647 h 3492"/>
              <a:gd name="T58" fmla="*/ 2147483647 w 1432"/>
              <a:gd name="T59" fmla="*/ 2147483647 h 3492"/>
              <a:gd name="T60" fmla="*/ 2147483647 w 1432"/>
              <a:gd name="T61" fmla="*/ 2147483647 h 3492"/>
              <a:gd name="T62" fmla="*/ 2147483647 w 1432"/>
              <a:gd name="T63" fmla="*/ 2147483647 h 3492"/>
              <a:gd name="T64" fmla="*/ 2147483647 w 1432"/>
              <a:gd name="T65" fmla="*/ 2147483647 h 3492"/>
              <a:gd name="T66" fmla="*/ 2147483647 w 1432"/>
              <a:gd name="T67" fmla="*/ 2147483647 h 3492"/>
              <a:gd name="T68" fmla="*/ 0 w 1432"/>
              <a:gd name="T69" fmla="*/ 0 h 349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0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AC6C667F-1ED6-3D47-8ED6-289306074FB4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08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7FA6F55A-8A02-A144-B38F-76020B22EE51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3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AA4D5994-D808-A048-956E-9EFFC236ED76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74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DA52BCC8-8400-304C-A677-D8297A575DF2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98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0E00D9D7-8F23-104B-9A82-A0A60C633D83}" type="datetime1">
              <a:rPr lang="ru-RU" smtClean="0"/>
              <a:t>21.05.2025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61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2115A080-44A9-4541-8B92-24F1DC939AD9}" type="datetime1">
              <a:rPr lang="ru-RU" smtClean="0"/>
              <a:t>21.05.2025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69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48EF0E8C-F4DE-3A4A-9FD9-939AC5E3A6BE}" type="datetime1">
              <a:rPr lang="ru-RU" smtClean="0"/>
              <a:t>21.05.2025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83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A4C7D779-10D9-764C-8794-7CBCCD5E59AF}" type="datetime1">
              <a:rPr lang="ru-RU" smtClean="0"/>
              <a:t>21.05.2025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18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7AC436A9-A5A9-A64F-B828-31E2ABD2ABC4}" type="datetime1">
              <a:rPr lang="ru-RU" smtClean="0"/>
              <a:t>21.05.2025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80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Чтобы добавить рисунок, перетащите его на заполнитель или щелкните значок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ABBD0254-85AC-2147-B152-1DE9D74CB9EA}" type="datetime1">
              <a:rPr lang="ru-RU" smtClean="0"/>
              <a:t>21.05.2025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77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8CBC2CA6-369D-A947-A7C5-ABA00A2077EA}" type="datetime1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grpSp>
        <p:nvGrpSpPr>
          <p:cNvPr id="1028" name="Group 3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1" cy="68580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1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1039" name="Freeform 9"/>
            <p:cNvSpPr>
              <a:spLocks/>
            </p:cNvSpPr>
            <p:nvPr userDrawn="1"/>
          </p:nvSpPr>
          <p:spPr bwMode="auto">
            <a:xfrm>
              <a:off x="7543801" y="0"/>
              <a:ext cx="1600200" cy="2209800"/>
            </a:xfrm>
            <a:custGeom>
              <a:avLst/>
              <a:gdLst>
                <a:gd name="T0" fmla="*/ 0 w 1432"/>
                <a:gd name="T1" fmla="*/ 0 h 3492"/>
                <a:gd name="T2" fmla="*/ 2147483647 w 1432"/>
                <a:gd name="T3" fmla="*/ 0 h 3492"/>
                <a:gd name="T4" fmla="*/ 2147483647 w 1432"/>
                <a:gd name="T5" fmla="*/ 2147483647 h 3492"/>
                <a:gd name="T6" fmla="*/ 2147483647 w 1432"/>
                <a:gd name="T7" fmla="*/ 2147483647 h 3492"/>
                <a:gd name="T8" fmla="*/ 2147483647 w 1432"/>
                <a:gd name="T9" fmla="*/ 2147483647 h 3492"/>
                <a:gd name="T10" fmla="*/ 2147483647 w 1432"/>
                <a:gd name="T11" fmla="*/ 2147483647 h 3492"/>
                <a:gd name="T12" fmla="*/ 2147483647 w 1432"/>
                <a:gd name="T13" fmla="*/ 2147483647 h 3492"/>
                <a:gd name="T14" fmla="*/ 2147483647 w 1432"/>
                <a:gd name="T15" fmla="*/ 2147483647 h 3492"/>
                <a:gd name="T16" fmla="*/ 2147483647 w 1432"/>
                <a:gd name="T17" fmla="*/ 2147483647 h 3492"/>
                <a:gd name="T18" fmla="*/ 2147483647 w 1432"/>
                <a:gd name="T19" fmla="*/ 2147483647 h 3492"/>
                <a:gd name="T20" fmla="*/ 2147483647 w 1432"/>
                <a:gd name="T21" fmla="*/ 2147483647 h 3492"/>
                <a:gd name="T22" fmla="*/ 2147483647 w 1432"/>
                <a:gd name="T23" fmla="*/ 2147483647 h 3492"/>
                <a:gd name="T24" fmla="*/ 2147483647 w 1432"/>
                <a:gd name="T25" fmla="*/ 2147483647 h 3492"/>
                <a:gd name="T26" fmla="*/ 2147483647 w 1432"/>
                <a:gd name="T27" fmla="*/ 2147483647 h 3492"/>
                <a:gd name="T28" fmla="*/ 2147483647 w 1432"/>
                <a:gd name="T29" fmla="*/ 2147483647 h 3492"/>
                <a:gd name="T30" fmla="*/ 2147483647 w 1432"/>
                <a:gd name="T31" fmla="*/ 2147483647 h 3492"/>
                <a:gd name="T32" fmla="*/ 2147483647 w 1432"/>
                <a:gd name="T33" fmla="*/ 2147483647 h 3492"/>
                <a:gd name="T34" fmla="*/ 2147483647 w 1432"/>
                <a:gd name="T35" fmla="*/ 2147483647 h 3492"/>
                <a:gd name="T36" fmla="*/ 2147483647 w 1432"/>
                <a:gd name="T37" fmla="*/ 2147483647 h 3492"/>
                <a:gd name="T38" fmla="*/ 2147483647 w 1432"/>
                <a:gd name="T39" fmla="*/ 2147483647 h 3492"/>
                <a:gd name="T40" fmla="*/ 2147483647 w 1432"/>
                <a:gd name="T41" fmla="*/ 2147483647 h 3492"/>
                <a:gd name="T42" fmla="*/ 2147483647 w 1432"/>
                <a:gd name="T43" fmla="*/ 2147483647 h 3492"/>
                <a:gd name="T44" fmla="*/ 2147483647 w 1432"/>
                <a:gd name="T45" fmla="*/ 2147483647 h 3492"/>
                <a:gd name="T46" fmla="*/ 2147483647 w 1432"/>
                <a:gd name="T47" fmla="*/ 2147483647 h 3492"/>
                <a:gd name="T48" fmla="*/ 2147483647 w 1432"/>
                <a:gd name="T49" fmla="*/ 2147483647 h 3492"/>
                <a:gd name="T50" fmla="*/ 2147483647 w 1432"/>
                <a:gd name="T51" fmla="*/ 2147483647 h 3492"/>
                <a:gd name="T52" fmla="*/ 2147483647 w 1432"/>
                <a:gd name="T53" fmla="*/ 2147483647 h 3492"/>
                <a:gd name="T54" fmla="*/ 2147483647 w 1432"/>
                <a:gd name="T55" fmla="*/ 2147483647 h 3492"/>
                <a:gd name="T56" fmla="*/ 2147483647 w 1432"/>
                <a:gd name="T57" fmla="*/ 2147483647 h 3492"/>
                <a:gd name="T58" fmla="*/ 2147483647 w 1432"/>
                <a:gd name="T59" fmla="*/ 2147483647 h 3492"/>
                <a:gd name="T60" fmla="*/ 2147483647 w 1432"/>
                <a:gd name="T61" fmla="*/ 2147483647 h 3492"/>
                <a:gd name="T62" fmla="*/ 2147483647 w 1432"/>
                <a:gd name="T63" fmla="*/ 2147483647 h 3492"/>
                <a:gd name="T64" fmla="*/ 2147483647 w 1432"/>
                <a:gd name="T65" fmla="*/ 2147483647 h 3492"/>
                <a:gd name="T66" fmla="*/ 2147483647 w 1432"/>
                <a:gd name="T67" fmla="*/ 2147483647 h 3492"/>
                <a:gd name="T68" fmla="*/ 0 w 1432"/>
                <a:gd name="T69" fmla="*/ 0 h 34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432" h="3492">
                  <a:moveTo>
                    <a:pt x="0" y="0"/>
                  </a:moveTo>
                  <a:lnTo>
                    <a:pt x="1432" y="0"/>
                  </a:lnTo>
                  <a:lnTo>
                    <a:pt x="1432" y="3492"/>
                  </a:lnTo>
                  <a:lnTo>
                    <a:pt x="1419" y="3252"/>
                  </a:lnTo>
                  <a:lnTo>
                    <a:pt x="1406" y="3024"/>
                  </a:lnTo>
                  <a:lnTo>
                    <a:pt x="1393" y="2807"/>
                  </a:lnTo>
                  <a:lnTo>
                    <a:pt x="1379" y="2601"/>
                  </a:lnTo>
                  <a:lnTo>
                    <a:pt x="1364" y="2407"/>
                  </a:lnTo>
                  <a:lnTo>
                    <a:pt x="1348" y="2222"/>
                  </a:lnTo>
                  <a:lnTo>
                    <a:pt x="1330" y="2047"/>
                  </a:lnTo>
                  <a:lnTo>
                    <a:pt x="1311" y="1881"/>
                  </a:lnTo>
                  <a:lnTo>
                    <a:pt x="1291" y="1726"/>
                  </a:lnTo>
                  <a:lnTo>
                    <a:pt x="1268" y="1580"/>
                  </a:lnTo>
                  <a:lnTo>
                    <a:pt x="1245" y="1442"/>
                  </a:lnTo>
                  <a:lnTo>
                    <a:pt x="1218" y="1313"/>
                  </a:lnTo>
                  <a:lnTo>
                    <a:pt x="1190" y="1192"/>
                  </a:lnTo>
                  <a:lnTo>
                    <a:pt x="1158" y="1078"/>
                  </a:lnTo>
                  <a:lnTo>
                    <a:pt x="1125" y="973"/>
                  </a:lnTo>
                  <a:lnTo>
                    <a:pt x="1089" y="873"/>
                  </a:lnTo>
                  <a:lnTo>
                    <a:pt x="1049" y="781"/>
                  </a:lnTo>
                  <a:lnTo>
                    <a:pt x="1007" y="696"/>
                  </a:lnTo>
                  <a:lnTo>
                    <a:pt x="962" y="617"/>
                  </a:lnTo>
                  <a:lnTo>
                    <a:pt x="913" y="544"/>
                  </a:lnTo>
                  <a:lnTo>
                    <a:pt x="860" y="475"/>
                  </a:lnTo>
                  <a:lnTo>
                    <a:pt x="804" y="413"/>
                  </a:lnTo>
                  <a:lnTo>
                    <a:pt x="744" y="354"/>
                  </a:lnTo>
                  <a:lnTo>
                    <a:pt x="680" y="301"/>
                  </a:lnTo>
                  <a:lnTo>
                    <a:pt x="611" y="252"/>
                  </a:lnTo>
                  <a:lnTo>
                    <a:pt x="539" y="206"/>
                  </a:lnTo>
                  <a:lnTo>
                    <a:pt x="461" y="165"/>
                  </a:lnTo>
                  <a:lnTo>
                    <a:pt x="379" y="128"/>
                  </a:lnTo>
                  <a:lnTo>
                    <a:pt x="292" y="92"/>
                  </a:lnTo>
                  <a:lnTo>
                    <a:pt x="200" y="59"/>
                  </a:lnTo>
                  <a:lnTo>
                    <a:pt x="103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3733800" y="5715000"/>
              <a:ext cx="5029201" cy="762000"/>
            </a:xfrm>
            <a:custGeom>
              <a:avLst/>
              <a:gdLst/>
              <a:ahLst/>
              <a:cxnLst>
                <a:cxn ang="0">
                  <a:pos x="17264" y="180"/>
                </a:cxn>
                <a:cxn ang="0">
                  <a:pos x="16706" y="689"/>
                </a:cxn>
                <a:cxn ang="0">
                  <a:pos x="15959" y="1141"/>
                </a:cxn>
                <a:cxn ang="0">
                  <a:pos x="15050" y="1535"/>
                </a:cxn>
                <a:cxn ang="0">
                  <a:pos x="14003" y="1871"/>
                </a:cxn>
                <a:cxn ang="0">
                  <a:pos x="12844" y="2151"/>
                </a:cxn>
                <a:cxn ang="0">
                  <a:pos x="11599" y="2374"/>
                </a:cxn>
                <a:cxn ang="0">
                  <a:pos x="10294" y="2540"/>
                </a:cxn>
                <a:cxn ang="0">
                  <a:pos x="8951" y="2649"/>
                </a:cxn>
                <a:cxn ang="0">
                  <a:pos x="7599" y="2704"/>
                </a:cxn>
                <a:cxn ang="0">
                  <a:pos x="6264" y="2702"/>
                </a:cxn>
                <a:cxn ang="0">
                  <a:pos x="4968" y="2645"/>
                </a:cxn>
                <a:cxn ang="0">
                  <a:pos x="3740" y="2534"/>
                </a:cxn>
                <a:cxn ang="0">
                  <a:pos x="2603" y="2367"/>
                </a:cxn>
                <a:cxn ang="0">
                  <a:pos x="1584" y="2147"/>
                </a:cxn>
                <a:cxn ang="0">
                  <a:pos x="708" y="1871"/>
                </a:cxn>
                <a:cxn ang="0">
                  <a:pos x="0" y="1543"/>
                </a:cxn>
                <a:cxn ang="0">
                  <a:pos x="341" y="1635"/>
                </a:cxn>
                <a:cxn ang="0">
                  <a:pos x="1155" y="1920"/>
                </a:cxn>
                <a:cxn ang="0">
                  <a:pos x="2121" y="2151"/>
                </a:cxn>
                <a:cxn ang="0">
                  <a:pos x="3215" y="2331"/>
                </a:cxn>
                <a:cxn ang="0">
                  <a:pos x="4413" y="2457"/>
                </a:cxn>
                <a:cxn ang="0">
                  <a:pos x="5686" y="2531"/>
                </a:cxn>
                <a:cxn ang="0">
                  <a:pos x="7011" y="2550"/>
                </a:cxn>
                <a:cxn ang="0">
                  <a:pos x="8361" y="2515"/>
                </a:cxn>
                <a:cxn ang="0">
                  <a:pos x="9712" y="2426"/>
                </a:cxn>
                <a:cxn ang="0">
                  <a:pos x="11037" y="2283"/>
                </a:cxn>
                <a:cxn ang="0">
                  <a:pos x="12311" y="2084"/>
                </a:cxn>
                <a:cxn ang="0">
                  <a:pos x="13509" y="1831"/>
                </a:cxn>
                <a:cxn ang="0">
                  <a:pos x="14604" y="1522"/>
                </a:cxn>
                <a:cxn ang="0">
                  <a:pos x="15571" y="1158"/>
                </a:cxn>
                <a:cxn ang="0">
                  <a:pos x="16386" y="737"/>
                </a:cxn>
                <a:cxn ang="0">
                  <a:pos x="17021" y="260"/>
                </a:cxn>
              </a:cxnLst>
              <a:rect l="0" t="0" r="r" b="b"/>
              <a:pathLst>
                <a:path w="17264" h="2710">
                  <a:moveTo>
                    <a:pt x="17264" y="0"/>
                  </a:moveTo>
                  <a:lnTo>
                    <a:pt x="17264" y="180"/>
                  </a:lnTo>
                  <a:lnTo>
                    <a:pt x="17010" y="442"/>
                  </a:lnTo>
                  <a:lnTo>
                    <a:pt x="16706" y="689"/>
                  </a:lnTo>
                  <a:lnTo>
                    <a:pt x="16354" y="923"/>
                  </a:lnTo>
                  <a:lnTo>
                    <a:pt x="15959" y="1141"/>
                  </a:lnTo>
                  <a:lnTo>
                    <a:pt x="15524" y="1345"/>
                  </a:lnTo>
                  <a:lnTo>
                    <a:pt x="15050" y="1535"/>
                  </a:lnTo>
                  <a:lnTo>
                    <a:pt x="14543" y="1710"/>
                  </a:lnTo>
                  <a:lnTo>
                    <a:pt x="14003" y="1871"/>
                  </a:lnTo>
                  <a:lnTo>
                    <a:pt x="13437" y="2018"/>
                  </a:lnTo>
                  <a:lnTo>
                    <a:pt x="12844" y="2151"/>
                  </a:lnTo>
                  <a:lnTo>
                    <a:pt x="12232" y="2269"/>
                  </a:lnTo>
                  <a:lnTo>
                    <a:pt x="11599" y="2374"/>
                  </a:lnTo>
                  <a:lnTo>
                    <a:pt x="10952" y="2464"/>
                  </a:lnTo>
                  <a:lnTo>
                    <a:pt x="10294" y="2540"/>
                  </a:lnTo>
                  <a:lnTo>
                    <a:pt x="9625" y="2602"/>
                  </a:lnTo>
                  <a:lnTo>
                    <a:pt x="8951" y="2649"/>
                  </a:lnTo>
                  <a:lnTo>
                    <a:pt x="8275" y="2684"/>
                  </a:lnTo>
                  <a:lnTo>
                    <a:pt x="7599" y="2704"/>
                  </a:lnTo>
                  <a:lnTo>
                    <a:pt x="6928" y="2710"/>
                  </a:lnTo>
                  <a:lnTo>
                    <a:pt x="6264" y="2702"/>
                  </a:lnTo>
                  <a:lnTo>
                    <a:pt x="5609" y="2681"/>
                  </a:lnTo>
                  <a:lnTo>
                    <a:pt x="4968" y="2645"/>
                  </a:lnTo>
                  <a:lnTo>
                    <a:pt x="4344" y="2597"/>
                  </a:lnTo>
                  <a:lnTo>
                    <a:pt x="3740" y="2534"/>
                  </a:lnTo>
                  <a:lnTo>
                    <a:pt x="3158" y="2457"/>
                  </a:lnTo>
                  <a:lnTo>
                    <a:pt x="2603" y="2367"/>
                  </a:lnTo>
                  <a:lnTo>
                    <a:pt x="2077" y="2264"/>
                  </a:lnTo>
                  <a:lnTo>
                    <a:pt x="1584" y="2147"/>
                  </a:lnTo>
                  <a:lnTo>
                    <a:pt x="1126" y="2016"/>
                  </a:lnTo>
                  <a:lnTo>
                    <a:pt x="708" y="1871"/>
                  </a:lnTo>
                  <a:lnTo>
                    <a:pt x="331" y="1714"/>
                  </a:lnTo>
                  <a:lnTo>
                    <a:pt x="0" y="1543"/>
                  </a:lnTo>
                  <a:lnTo>
                    <a:pt x="0" y="1474"/>
                  </a:lnTo>
                  <a:lnTo>
                    <a:pt x="341" y="1635"/>
                  </a:lnTo>
                  <a:lnTo>
                    <a:pt x="727" y="1784"/>
                  </a:lnTo>
                  <a:lnTo>
                    <a:pt x="1155" y="1920"/>
                  </a:lnTo>
                  <a:lnTo>
                    <a:pt x="1621" y="2042"/>
                  </a:lnTo>
                  <a:lnTo>
                    <a:pt x="2121" y="2151"/>
                  </a:lnTo>
                  <a:lnTo>
                    <a:pt x="2654" y="2249"/>
                  </a:lnTo>
                  <a:lnTo>
                    <a:pt x="3215" y="2331"/>
                  </a:lnTo>
                  <a:lnTo>
                    <a:pt x="3803" y="2401"/>
                  </a:lnTo>
                  <a:lnTo>
                    <a:pt x="4413" y="2457"/>
                  </a:lnTo>
                  <a:lnTo>
                    <a:pt x="5041" y="2500"/>
                  </a:lnTo>
                  <a:lnTo>
                    <a:pt x="5686" y="2531"/>
                  </a:lnTo>
                  <a:lnTo>
                    <a:pt x="6343" y="2547"/>
                  </a:lnTo>
                  <a:lnTo>
                    <a:pt x="7011" y="2550"/>
                  </a:lnTo>
                  <a:lnTo>
                    <a:pt x="7685" y="2539"/>
                  </a:lnTo>
                  <a:lnTo>
                    <a:pt x="8361" y="2515"/>
                  </a:lnTo>
                  <a:lnTo>
                    <a:pt x="9039" y="2478"/>
                  </a:lnTo>
                  <a:lnTo>
                    <a:pt x="9712" y="2426"/>
                  </a:lnTo>
                  <a:lnTo>
                    <a:pt x="10379" y="2361"/>
                  </a:lnTo>
                  <a:lnTo>
                    <a:pt x="11037" y="2283"/>
                  </a:lnTo>
                  <a:lnTo>
                    <a:pt x="11682" y="2190"/>
                  </a:lnTo>
                  <a:lnTo>
                    <a:pt x="12311" y="2084"/>
                  </a:lnTo>
                  <a:lnTo>
                    <a:pt x="12921" y="1964"/>
                  </a:lnTo>
                  <a:lnTo>
                    <a:pt x="13509" y="1831"/>
                  </a:lnTo>
                  <a:lnTo>
                    <a:pt x="14070" y="1683"/>
                  </a:lnTo>
                  <a:lnTo>
                    <a:pt x="14604" y="1522"/>
                  </a:lnTo>
                  <a:lnTo>
                    <a:pt x="15105" y="1347"/>
                  </a:lnTo>
                  <a:lnTo>
                    <a:pt x="15571" y="1158"/>
                  </a:lnTo>
                  <a:lnTo>
                    <a:pt x="15999" y="954"/>
                  </a:lnTo>
                  <a:lnTo>
                    <a:pt x="16386" y="737"/>
                  </a:lnTo>
                  <a:lnTo>
                    <a:pt x="16728" y="506"/>
                  </a:lnTo>
                  <a:lnTo>
                    <a:pt x="17021" y="260"/>
                  </a:lnTo>
                  <a:lnTo>
                    <a:pt x="17264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accent2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tx1"/>
                </a:solidFill>
                <a:latin typeface="Calibri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98116" y="3"/>
            <a:ext cx="109388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800">
                <a:solidFill>
                  <a:schemeClr val="bg1"/>
                </a:solidFill>
                <a:latin typeface="Calibri" charset="0"/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5713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заголовка</a:t>
            </a:r>
            <a:endParaRPr lang="en-US" dirty="0"/>
          </a:p>
        </p:txBody>
      </p:sp>
      <p:grpSp>
        <p:nvGrpSpPr>
          <p:cNvPr id="1032" name="Group 11"/>
          <p:cNvGrpSpPr>
            <a:grpSpLocks/>
          </p:cNvGrpSpPr>
          <p:nvPr userDrawn="1"/>
        </p:nvGrpSpPr>
        <p:grpSpPr bwMode="auto">
          <a:xfrm>
            <a:off x="0" y="2854328"/>
            <a:ext cx="4775200" cy="4003675"/>
            <a:chOff x="0" y="2533588"/>
            <a:chExt cx="8022336" cy="8966516"/>
          </a:xfrm>
        </p:grpSpPr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0" y="2533588"/>
              <a:ext cx="4128517" cy="25136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0" y="4979648"/>
              <a:ext cx="3182621" cy="6520456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0" y="3372643"/>
              <a:ext cx="2894584" cy="2154524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504189" y="5587609"/>
              <a:ext cx="6518147" cy="5912495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1"/>
            <p:cNvSpPr>
              <a:spLocks/>
            </p:cNvSpPr>
            <p:nvPr userDrawn="1"/>
          </p:nvSpPr>
          <p:spPr bwMode="auto">
            <a:xfrm>
              <a:off x="1155701" y="5800928"/>
              <a:ext cx="3420872" cy="5699176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Прямоугольник 2"/>
          <p:cNvSpPr/>
          <p:nvPr userDrawn="1"/>
        </p:nvSpPr>
        <p:spPr>
          <a:xfrm>
            <a:off x="0" y="2743200"/>
            <a:ext cx="4978400" cy="4114800"/>
          </a:xfrm>
          <a:prstGeom prst="rect">
            <a:avLst/>
          </a:prstGeom>
          <a:solidFill>
            <a:srgbClr val="FFFFFF">
              <a:alpha val="75000"/>
            </a:srgb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5486401" y="5768978"/>
            <a:ext cx="5713315" cy="898525"/>
          </a:xfrm>
          <a:prstGeom prst="rect">
            <a:avLst/>
          </a:prstGeom>
          <a:solidFill>
            <a:srgbClr val="FFFFFF">
              <a:alpha val="95000"/>
            </a:srgb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21" name="Picture 5" descr="emblema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" y="35803"/>
            <a:ext cx="235653" cy="32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000" b="1" kern="1200">
          <a:solidFill>
            <a:srgbClr val="3668C4"/>
          </a:solidFill>
          <a:latin typeface="+mj-lt"/>
          <a:ea typeface="Arial" charset="0"/>
          <a:cs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668C4"/>
          </a:solidFill>
          <a:latin typeface="Calibri" charset="0"/>
          <a:ea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668C4"/>
          </a:solidFill>
          <a:latin typeface="Calibri" charset="0"/>
          <a:ea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668C4"/>
          </a:solidFill>
          <a:latin typeface="Calibri" charset="0"/>
          <a:ea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rgbClr val="3668C4"/>
          </a:solidFill>
          <a:latin typeface="Calibri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3668C4"/>
          </a:solidFill>
          <a:latin typeface="Calibri" charset="0"/>
          <a:ea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3668C4"/>
          </a:solidFill>
          <a:latin typeface="Calibri" charset="0"/>
          <a:ea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3668C4"/>
          </a:solidFill>
          <a:latin typeface="Calibri" charset="0"/>
          <a:ea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3668C4"/>
          </a:solidFill>
          <a:latin typeface="Calibri" charset="0"/>
          <a:ea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1600" kern="12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1600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00.png"/><Relationship Id="rId18" Type="http://schemas.openxmlformats.org/officeDocument/2006/relationships/image" Target="../media/image66.pn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tags" Target="../tags/tag12.xml"/><Relationship Id="rId16" Type="http://schemas.openxmlformats.org/officeDocument/2006/relationships/image" Target="../media/image64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59.png"/><Relationship Id="rId5" Type="http://schemas.openxmlformats.org/officeDocument/2006/relationships/tags" Target="../tags/tag15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tags" Target="../tags/tag14.xml"/><Relationship Id="rId9" Type="http://schemas.openxmlformats.org/officeDocument/2006/relationships/notesSlide" Target="../notesSlides/notesSlide15.xml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20.xml"/><Relationship Id="rId7" Type="http://schemas.openxmlformats.org/officeDocument/2006/relationships/image" Target="../media/image7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4.png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image" Target="../media/image76.png"/><Relationship Id="rId2" Type="http://schemas.openxmlformats.org/officeDocument/2006/relationships/tags" Target="../tags/tag22.xml"/><Relationship Id="rId16" Type="http://schemas.openxmlformats.org/officeDocument/2006/relationships/image" Target="../media/image16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tags" Target="../tags/tag24.xml"/><Relationship Id="rId9" Type="http://schemas.openxmlformats.org/officeDocument/2006/relationships/notesSlide" Target="../notesSlides/notesSlide20.xml"/><Relationship Id="rId1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tags" Target="../tags/tag30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60.png"/><Relationship Id="rId4" Type="http://schemas.openxmlformats.org/officeDocument/2006/relationships/tags" Target="../tags/tag31.xml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6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4.png"/><Relationship Id="rId5" Type="http://schemas.openxmlformats.org/officeDocument/2006/relationships/tags" Target="../tags/tag5.xml"/><Relationship Id="rId10" Type="http://schemas.openxmlformats.org/officeDocument/2006/relationships/image" Target="../media/image13.png"/><Relationship Id="rId4" Type="http://schemas.openxmlformats.org/officeDocument/2006/relationships/tags" Target="../tags/tag4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10" Type="http://schemas.openxmlformats.org/officeDocument/2006/relationships/image" Target="../media/image30.gif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video" Target="../media/media2.mp4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AD821A-1EB0-41FD-89E5-A5366959D8C4}"/>
              </a:ext>
            </a:extLst>
          </p:cNvPr>
          <p:cNvSpPr txBox="1"/>
          <p:nvPr/>
        </p:nvSpPr>
        <p:spPr>
          <a:xfrm>
            <a:off x="3237491" y="6224976"/>
            <a:ext cx="571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668C4"/>
                </a:solidFill>
              </a:rPr>
              <a:t>Снежинск - 2025</a:t>
            </a:r>
            <a:endParaRPr lang="ru-RU" sz="2000" dirty="0">
              <a:solidFill>
                <a:srgbClr val="3668C4"/>
              </a:solidFill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49965" y="2106072"/>
            <a:ext cx="12142035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3600" b="1" dirty="0">
                <a:solidFill>
                  <a:srgbClr val="000090"/>
                </a:solidFill>
                <a:latin typeface="+mj-lt"/>
                <a:cs typeface="Arial" panose="020B0604020202020204" pitchFamily="34" charset="0"/>
              </a:rPr>
              <a:t>Молекулярно-динамическое моделирование невырожденной водородной плазмы с использованием модифицированного псевдопотенциала </a:t>
            </a:r>
            <a:r>
              <a:rPr lang="ru-RU" altLang="ru-RU" sz="3600" b="1" dirty="0" err="1">
                <a:solidFill>
                  <a:srgbClr val="000090"/>
                </a:solidFill>
                <a:latin typeface="+mj-lt"/>
                <a:cs typeface="Arial" panose="020B0604020202020204" pitchFamily="34" charset="0"/>
              </a:rPr>
              <a:t>Кельбга</a:t>
            </a:r>
            <a:r>
              <a:rPr lang="ru-RU" altLang="ru-RU" sz="3600" b="1" dirty="0">
                <a:solidFill>
                  <a:srgbClr val="000090"/>
                </a:solidFill>
                <a:latin typeface="+mj-lt"/>
                <a:cs typeface="Arial" panose="020B0604020202020204" pitchFamily="34" charset="0"/>
              </a:rPr>
              <a:t>, учитывающего дальнодействующие взаимодействия</a:t>
            </a:r>
          </a:p>
          <a:p>
            <a:pPr lvl="0" algn="ctr">
              <a:defRPr/>
            </a:pPr>
            <a:r>
              <a:rPr lang="ru-RU" altLang="ru-RU" sz="2800" u="sng" dirty="0">
                <a:solidFill>
                  <a:srgbClr val="1A1A9B"/>
                </a:solidFill>
                <a:cs typeface="Arial" panose="020B0604020202020204" pitchFamily="34" charset="0"/>
              </a:rPr>
              <a:t>Демьянов Г.С.</a:t>
            </a:r>
            <a:r>
              <a:rPr lang="ru-RU" altLang="ru-RU" sz="2800" dirty="0">
                <a:solidFill>
                  <a:srgbClr val="1A1A9B"/>
                </a:solidFill>
                <a:cs typeface="Arial" panose="020B0604020202020204" pitchFamily="34" charset="0"/>
              </a:rPr>
              <a:t>, Онегин А.С., Левашов П.Р.</a:t>
            </a:r>
            <a:endParaRPr lang="en-US" altLang="ru-RU" sz="4000" b="1" dirty="0">
              <a:solidFill>
                <a:srgbClr val="00009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344592" y="39072"/>
            <a:ext cx="95028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0090"/>
                </a:solidFill>
                <a:latin typeface="+mj-lt"/>
                <a:cs typeface="Arial" panose="020B0604020202020204" pitchFamily="34" charset="0"/>
              </a:rPr>
              <a:t>XVII Международная конференция</a:t>
            </a:r>
          </a:p>
          <a:p>
            <a:pPr algn="ctr">
              <a:defRPr/>
            </a:pPr>
            <a:r>
              <a:rPr lang="ru-RU" altLang="ru-RU" sz="2400" b="1" dirty="0">
                <a:solidFill>
                  <a:srgbClr val="000090"/>
                </a:solidFill>
                <a:latin typeface="+mj-lt"/>
                <a:cs typeface="Arial" panose="020B0604020202020204" pitchFamily="34" charset="0"/>
              </a:rPr>
              <a:t>«ЗАБАБАХИНСКИЕ НАУЧНЫЕ ЧТЕНИЯ»</a:t>
            </a:r>
          </a:p>
          <a:p>
            <a:pPr algn="ctr">
              <a:defRPr/>
            </a:pPr>
            <a:r>
              <a:rPr lang="ru-RU" altLang="ru-RU" sz="2400" dirty="0">
                <a:solidFill>
                  <a:srgbClr val="1A1A9B"/>
                </a:solidFill>
                <a:latin typeface="+mj-lt"/>
                <a:cs typeface="Arial" panose="020B0604020202020204" pitchFamily="34" charset="0"/>
              </a:rPr>
              <a:t>Объединенный Институт Высоких температур РАН (ОИВТ РАН)</a:t>
            </a:r>
          </a:p>
          <a:p>
            <a:pPr algn="ctr">
              <a:defRPr/>
            </a:pPr>
            <a:r>
              <a:rPr lang="ru-RU" altLang="ru-RU" sz="2400" dirty="0">
                <a:solidFill>
                  <a:srgbClr val="1A1A9B"/>
                </a:solidFill>
                <a:latin typeface="+mj-lt"/>
                <a:cs typeface="Arial" panose="020B0604020202020204" pitchFamily="34" charset="0"/>
              </a:rPr>
              <a:t>Московский физико-технический институт (МФТИ)</a:t>
            </a:r>
          </a:p>
          <a:p>
            <a:pPr algn="ctr">
              <a:defRPr/>
            </a:pPr>
            <a:endParaRPr lang="en-US" altLang="ru-RU" sz="2400" dirty="0">
              <a:solidFill>
                <a:srgbClr val="1A1A9B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Сравнение с МКИТ по энергии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21C0F7-5507-444D-8E1B-B9EDA62E5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" t="4332" r="8487" b="3269"/>
          <a:stretch/>
        </p:blipFill>
        <p:spPr>
          <a:xfrm>
            <a:off x="157130" y="1020514"/>
            <a:ext cx="5760000" cy="48169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75CAC8-D6EA-49A0-92A6-E376BF0F1EDC}"/>
              </a:ext>
            </a:extLst>
          </p:cNvPr>
          <p:cNvSpPr txBox="1"/>
          <p:nvPr/>
        </p:nvSpPr>
        <p:spPr>
          <a:xfrm>
            <a:off x="2469225" y="5775888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15.6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EB86B-ADC2-4E62-BD58-68763D5AC992}"/>
              </a:ext>
            </a:extLst>
          </p:cNvPr>
          <p:cNvSpPr txBox="1"/>
          <p:nvPr/>
        </p:nvSpPr>
        <p:spPr>
          <a:xfrm>
            <a:off x="157130" y="6452955"/>
            <a:ext cx="66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Filinov</a:t>
            </a:r>
            <a:r>
              <a:rPr lang="en-US" dirty="0"/>
              <a:t> A. V., </a:t>
            </a:r>
            <a:r>
              <a:rPr lang="en-US" dirty="0" err="1"/>
              <a:t>Bonitz</a:t>
            </a:r>
            <a:r>
              <a:rPr lang="en-US" dirty="0"/>
              <a:t> M. //PRE. – 2023. – Т. 108. – №. 5. – С. 055212]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E0937-7FEC-4F8E-B39C-4C08B15BA9FF}"/>
              </a:ext>
            </a:extLst>
          </p:cNvPr>
          <p:cNvSpPr txBox="1"/>
          <p:nvPr/>
        </p:nvSpPr>
        <p:spPr>
          <a:xfrm>
            <a:off x="7348022" y="2924136"/>
            <a:ext cx="3611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Причина занижения энергии не в нарушении принципа Паули, а в чрезмерном притяжении</a:t>
            </a:r>
            <a:r>
              <a:rPr lang="en-US" dirty="0"/>
              <a:t> e-p </a:t>
            </a:r>
            <a:r>
              <a:rPr lang="ru-RU" dirty="0"/>
              <a:t>(улучшенный п/п </a:t>
            </a:r>
            <a:r>
              <a:rPr lang="ru-RU" dirty="0" err="1"/>
              <a:t>Кельбга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911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Сравнение с МКИТ по давлению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78A38-4114-4425-BC0C-989870F60BFA}"/>
              </a:ext>
            </a:extLst>
          </p:cNvPr>
          <p:cNvSpPr txBox="1"/>
          <p:nvPr/>
        </p:nvSpPr>
        <p:spPr>
          <a:xfrm>
            <a:off x="1234731" y="4431315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62.5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60524-FEB5-4C05-AEE5-890EF1A08809}"/>
              </a:ext>
            </a:extLst>
          </p:cNvPr>
          <p:cNvSpPr txBox="1"/>
          <p:nvPr/>
        </p:nvSpPr>
        <p:spPr>
          <a:xfrm>
            <a:off x="5151927" y="4431315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31.3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5CAC8-D6EA-49A0-92A6-E376BF0F1EDC}"/>
              </a:ext>
            </a:extLst>
          </p:cNvPr>
          <p:cNvSpPr txBox="1"/>
          <p:nvPr/>
        </p:nvSpPr>
        <p:spPr>
          <a:xfrm>
            <a:off x="9241490" y="4431315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15.6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EB86B-ADC2-4E62-BD58-68763D5AC992}"/>
              </a:ext>
            </a:extLst>
          </p:cNvPr>
          <p:cNvSpPr txBox="1"/>
          <p:nvPr/>
        </p:nvSpPr>
        <p:spPr>
          <a:xfrm>
            <a:off x="157130" y="6452955"/>
            <a:ext cx="66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Filinov</a:t>
            </a:r>
            <a:r>
              <a:rPr lang="en-US" dirty="0"/>
              <a:t> A. V., </a:t>
            </a:r>
            <a:r>
              <a:rPr lang="en-US" dirty="0" err="1"/>
              <a:t>Bonitz</a:t>
            </a:r>
            <a:r>
              <a:rPr lang="en-US" dirty="0"/>
              <a:t> M. //PRE. – 2023. – Т. 108. – №. 5. – С. 055212]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E0937-7FEC-4F8E-B39C-4C08B15BA9FF}"/>
              </a:ext>
            </a:extLst>
          </p:cNvPr>
          <p:cNvSpPr txBox="1"/>
          <p:nvPr/>
        </p:nvSpPr>
        <p:spPr>
          <a:xfrm>
            <a:off x="4290497" y="5000445"/>
            <a:ext cx="3611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Причина занижения энергии не в нарушении принципа Паули, а в чрезмерном притяжении</a:t>
            </a:r>
            <a:r>
              <a:rPr lang="en-US" dirty="0"/>
              <a:t> e-p </a:t>
            </a:r>
            <a:r>
              <a:rPr lang="ru-RU" dirty="0"/>
              <a:t>(улучшенный п/п </a:t>
            </a:r>
            <a:r>
              <a:rPr lang="ru-RU" dirty="0" err="1"/>
              <a:t>Кельбга</a:t>
            </a:r>
            <a:r>
              <a:rPr lang="ru-RU" dirty="0"/>
              <a:t>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DD08D9-C644-4C53-9464-373F12788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4" t="3992" r="5431" b="1826"/>
          <a:stretch/>
        </p:blipFill>
        <p:spPr>
          <a:xfrm>
            <a:off x="99012" y="955385"/>
            <a:ext cx="3960000" cy="33498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4A6C85-80CF-41A8-A46C-AB83E46F6C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7" t="3652" r="3926" b="1741"/>
          <a:stretch/>
        </p:blipFill>
        <p:spPr>
          <a:xfrm>
            <a:off x="4116000" y="955385"/>
            <a:ext cx="3960000" cy="3430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5C904A-0F1A-4C81-99F9-E4855C13B9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7" t="3143" r="4861" b="1570"/>
          <a:stretch/>
        </p:blipFill>
        <p:spPr>
          <a:xfrm>
            <a:off x="8205563" y="955385"/>
            <a:ext cx="3960000" cy="334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4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</p:spPr>
            <p:txBody>
              <a:bodyPr/>
              <a:lstStyle/>
              <a:p>
                <a:r>
                  <a:rPr lang="ru-RU" dirty="0"/>
                  <a:t>РФР невырожденной плазмы (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ru-RU" dirty="0"/>
                  <a:t>)</a:t>
                </a:r>
              </a:p>
            </p:txBody>
          </p:sp>
        </mc:Choice>
        <mc:Fallback xmlns="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  <a:blipFill>
                <a:blip r:embed="rId3"/>
                <a:stretch>
                  <a:fillRect l="-1925" t="-34831" b="-629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AE493E-575B-4285-9D78-1B122602BF73}"/>
              </a:ext>
            </a:extLst>
          </p:cNvPr>
          <p:cNvSpPr txBox="1"/>
          <p:nvPr/>
        </p:nvSpPr>
        <p:spPr>
          <a:xfrm>
            <a:off x="1598879" y="5666664"/>
            <a:ext cx="308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РФР между всеми протонами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2AD0308-6146-4FDF-A2FA-9D7270039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8" t="8408" r="12770" b="4459"/>
          <a:stretch/>
        </p:blipFill>
        <p:spPr>
          <a:xfrm>
            <a:off x="262090" y="861982"/>
            <a:ext cx="5760000" cy="48046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C6F58D3-7DD5-4958-AF06-28F51DFFC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9" t="5324" r="14363" b="7092"/>
          <a:stretch/>
        </p:blipFill>
        <p:spPr>
          <a:xfrm>
            <a:off x="6123690" y="861982"/>
            <a:ext cx="5760000" cy="484925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D6FF6E1-9D85-40E3-94BE-430BAD75E7D8}"/>
              </a:ext>
            </a:extLst>
          </p:cNvPr>
          <p:cNvSpPr txBox="1"/>
          <p:nvPr/>
        </p:nvSpPr>
        <p:spPr>
          <a:xfrm>
            <a:off x="6966947" y="5666664"/>
            <a:ext cx="407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РФР между электронами с одинаковой </a:t>
            </a:r>
          </a:p>
          <a:p>
            <a:pPr algn="ctr"/>
            <a:r>
              <a:rPr lang="ru-RU" dirty="0"/>
              <a:t>проекцией спина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070313-86E7-431B-8D8E-5608F924F82C}"/>
              </a:ext>
            </a:extLst>
          </p:cNvPr>
          <p:cNvSpPr txBox="1"/>
          <p:nvPr/>
        </p:nvSpPr>
        <p:spPr>
          <a:xfrm>
            <a:off x="3200987" y="2623601"/>
            <a:ext cx="1976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молекулы и комплексы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E6BC40F7-F2AF-459D-9473-47A685D29D0D}"/>
              </a:ext>
            </a:extLst>
          </p:cNvPr>
          <p:cNvCxnSpPr>
            <a:cxnSpLocks/>
          </p:cNvCxnSpPr>
          <p:nvPr/>
        </p:nvCxnSpPr>
        <p:spPr>
          <a:xfrm flipH="1">
            <a:off x="2796540" y="2796540"/>
            <a:ext cx="468630" cy="166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CEED202-C35C-4B87-A1E8-23ECABAAC002}"/>
              </a:ext>
            </a:extLst>
          </p:cNvPr>
          <p:cNvSpPr txBox="1"/>
          <p:nvPr/>
        </p:nvSpPr>
        <p:spPr>
          <a:xfrm>
            <a:off x="3566747" y="3504835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ближний порядок</a:t>
            </a: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16292A6C-E3B5-41B5-B7AB-AAC827219C4A}"/>
              </a:ext>
            </a:extLst>
          </p:cNvPr>
          <p:cNvCxnSpPr>
            <a:cxnSpLocks/>
          </p:cNvCxnSpPr>
          <p:nvPr/>
        </p:nvCxnSpPr>
        <p:spPr>
          <a:xfrm>
            <a:off x="4537710" y="3812612"/>
            <a:ext cx="240778" cy="233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94F9D58-4084-4C57-86CB-8A5E1341F633}"/>
              </a:ext>
            </a:extLst>
          </p:cNvPr>
          <p:cNvSpPr txBox="1"/>
          <p:nvPr/>
        </p:nvSpPr>
        <p:spPr>
          <a:xfrm>
            <a:off x="7918450" y="4011966"/>
            <a:ext cx="1520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принцип Паули</a:t>
            </a:r>
          </a:p>
        </p:txBody>
      </p: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53AA02D8-7F7B-419C-8B21-4BC0C9879C13}"/>
              </a:ext>
            </a:extLst>
          </p:cNvPr>
          <p:cNvCxnSpPr/>
          <p:nvPr/>
        </p:nvCxnSpPr>
        <p:spPr>
          <a:xfrm flipH="1">
            <a:off x="6993053" y="4298748"/>
            <a:ext cx="950797" cy="603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68945A9-4B6D-4605-A958-687AC351BF04}"/>
              </a:ext>
            </a:extLst>
          </p:cNvPr>
          <p:cNvSpPr txBox="1"/>
          <p:nvPr/>
        </p:nvSpPr>
        <p:spPr>
          <a:xfrm>
            <a:off x="9496796" y="1187171"/>
            <a:ext cx="1759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ближний порядок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73E4E5C3-2EC8-4D3E-892B-5D2400A10F2C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8546000" y="1356448"/>
            <a:ext cx="950796" cy="320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95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/>
      <p:bldP spid="16" grpId="0"/>
      <p:bldP spid="29" grpId="0"/>
      <p:bldP spid="33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</p:spPr>
            <p:txBody>
              <a:bodyPr/>
              <a:lstStyle/>
              <a:p>
                <a:r>
                  <a:rPr lang="ru-RU" dirty="0"/>
                  <a:t>Зависимость от числа частиц </a:t>
                </a:r>
                <a:r>
                  <a:rPr lang="ru-RU" sz="3200" dirty="0"/>
                  <a:t>(</a:t>
                </a:r>
                <a14:m>
                  <m:oMath xmlns:m="http://schemas.openxmlformats.org/officeDocument/2006/math"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=0.01, </m:t>
                    </m:r>
                    <m:r>
                      <a:rPr lang="ru-RU" sz="3200" b="0" i="1" dirty="0" smtClean="0">
                        <a:latin typeface="Cambria Math" panose="02040503050406030204" pitchFamily="18" charset="0"/>
                      </a:rPr>
                      <m:t>𝛤</m:t>
                    </m:r>
                    <m:r>
                      <a:rPr lang="ru-RU" sz="3200" b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ru-RU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ru-RU" sz="3200" dirty="0"/>
                  <a:t>)</a:t>
                </a:r>
                <a:endParaRPr lang="ru-RU" dirty="0"/>
              </a:p>
            </p:txBody>
          </p:sp>
        </mc:Choice>
        <mc:Fallback xmlns="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  <a:blipFill>
                <a:blip r:embed="rId4"/>
                <a:stretch>
                  <a:fillRect l="-1925" t="-34831" b="-629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99E4E0-149B-4C05-9D8C-022EE74026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97" t="6760" r="1784" b="2130"/>
          <a:stretch/>
        </p:blipFill>
        <p:spPr>
          <a:xfrm>
            <a:off x="0" y="748167"/>
            <a:ext cx="5760000" cy="45967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C6F044-5845-4883-892D-FD0221999B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0" t="9814" r="6799" b="5926"/>
          <a:stretch/>
        </p:blipFill>
        <p:spPr>
          <a:xfrm>
            <a:off x="5929176" y="748167"/>
            <a:ext cx="5760000" cy="46509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CE7828-37E0-44DC-9612-65F5E5BFC1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370" y="6255883"/>
            <a:ext cx="9549260" cy="238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52B9E5-7E3F-4300-A9F6-B42B34291726}"/>
              </a:ext>
            </a:extLst>
          </p:cNvPr>
          <p:cNvSpPr txBox="1"/>
          <p:nvPr/>
        </p:nvSpPr>
        <p:spPr>
          <a:xfrm>
            <a:off x="514727" y="5627458"/>
            <a:ext cx="11354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/>
              <a:t>Кельбг</a:t>
            </a:r>
            <a:r>
              <a:rPr lang="ru-RU" dirty="0"/>
              <a:t>-УУЭ</a:t>
            </a:r>
            <a:r>
              <a:rPr lang="en-US" dirty="0"/>
              <a:t> </a:t>
            </a:r>
            <a:r>
              <a:rPr lang="ru-RU" dirty="0"/>
              <a:t>псевдопотенциал = псевдопотенциал </a:t>
            </a:r>
            <a:r>
              <a:rPr lang="ru-RU" dirty="0" err="1"/>
              <a:t>Кельбга</a:t>
            </a:r>
            <a:r>
              <a:rPr lang="ru-RU" dirty="0"/>
              <a:t> + поправка на дальнодействие (играет роль на больших расстояниях):</a:t>
            </a:r>
          </a:p>
        </p:txBody>
      </p:sp>
    </p:spTree>
    <p:extLst>
      <p:ext uri="{BB962C8B-B14F-4D97-AF65-F5344CB8AC3E}">
        <p14:creationId xmlns:p14="http://schemas.microsoft.com/office/powerpoint/2010/main" val="101517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</p:spPr>
            <p:txBody>
              <a:bodyPr/>
              <a:lstStyle/>
              <a:p>
                <a:r>
                  <a:rPr lang="ru-RU" dirty="0"/>
                  <a:t>Зависимость от числа частиц </a:t>
                </a:r>
                <a:r>
                  <a:rPr lang="ru-RU" sz="3200" dirty="0"/>
                  <a:t>(</a:t>
                </a:r>
                <a14:m>
                  <m:oMath xmlns:m="http://schemas.openxmlformats.org/officeDocument/2006/math"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ru-RU" sz="3200" b="0" i="1" smtClean="0">
                        <a:latin typeface="Cambria Math" panose="02040503050406030204" pitchFamily="18" charset="0"/>
                      </a:rPr>
                      <m:t>=0.01, </m:t>
                    </m:r>
                    <m:r>
                      <a:rPr lang="ru-RU" sz="3200" b="0" i="1" dirty="0" smtClean="0">
                        <a:latin typeface="Cambria Math" panose="02040503050406030204" pitchFamily="18" charset="0"/>
                      </a:rPr>
                      <m:t>𝛤</m:t>
                    </m:r>
                    <m:r>
                      <a:rPr lang="ru-RU" sz="3200" b="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ru-RU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r>
                  <a:rPr lang="ru-RU" sz="3200" dirty="0"/>
                  <a:t>)</a:t>
                </a:r>
              </a:p>
            </p:txBody>
          </p:sp>
        </mc:Choice>
        <mc:Fallback xmlns="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  <a:blipFill>
                <a:blip r:embed="rId3"/>
                <a:stretch>
                  <a:fillRect l="-1925" t="-34831" b="-629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8DA9F9-4B63-4731-9B5F-A413A7568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71" t="5325" r="2735" b="7130"/>
          <a:stretch/>
        </p:blipFill>
        <p:spPr>
          <a:xfrm>
            <a:off x="0" y="1235079"/>
            <a:ext cx="5760000" cy="45158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9C5F47-C5B1-4B4E-A199-94F902A16D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6" t="4259" r="3742"/>
          <a:stretch/>
        </p:blipFill>
        <p:spPr>
          <a:xfrm>
            <a:off x="6096000" y="1189962"/>
            <a:ext cx="5760000" cy="44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552697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altLang="ru-RU" sz="3600" b="1" dirty="0">
                <a:cs typeface="Arial" panose="020B0604020202020204" pitchFamily="34" charset="0"/>
              </a:rPr>
              <a:t>Заключение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800" y="6492879"/>
            <a:ext cx="2743200" cy="365125"/>
          </a:xfrm>
        </p:spPr>
        <p:txBody>
          <a:bodyPr/>
          <a:lstStyle/>
          <a:p>
            <a:pPr>
              <a:defRPr/>
            </a:pPr>
            <a:fld id="{9A1FE927-436C-40CA-9127-6A4DF4855297}" type="slidenum">
              <a:rPr lang="ru-RU" sz="2000"/>
              <a:pPr>
                <a:defRPr/>
              </a:pPr>
              <a:t>15</a:t>
            </a:fld>
            <a:r>
              <a:rPr lang="en-US" sz="2000" dirty="0"/>
              <a:t> / 1</a:t>
            </a:r>
            <a:r>
              <a:rPr lang="ru-RU" sz="2000" dirty="0"/>
              <a:t>2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370" y="793997"/>
            <a:ext cx="8659230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Правильное описание (учет принципа неопределенностей и запрета Паули) обеспечивает стабильность плазмы и существование т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 предела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Занижение энергии не связно с нарушением принципа Паули</a:t>
            </a: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Требуется точный 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e-p </a:t>
            </a: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п/п и силы для описания невырожденной плазмы при 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 &lt; 50 </a:t>
            </a:r>
            <a:r>
              <a:rPr lang="ru-RU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кК</a:t>
            </a:r>
            <a:endParaRPr lang="ru-RU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аппроксимации недиагонального псевдопотенциала диагональными вкладами, видимо, несправедливо при низких 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 &lt; 50 </a:t>
            </a:r>
            <a:r>
              <a:rPr lang="ru-RU" sz="2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кК</a:t>
            </a:r>
            <a:endParaRPr lang="ru-RU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 Г </a:t>
            </a:r>
            <a:r>
              <a:rPr lang="en-US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&lt; 0.5 </a:t>
            </a: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зависимость от числа частиц плавная, при больших Г скачкообразная</a:t>
            </a:r>
            <a:endParaRPr lang="en-US" sz="22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Желательно использовать переменное число частиц для установления правильного состава</a:t>
            </a:r>
          </a:p>
          <a:p>
            <a:pPr marL="342900" indent="-342900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Учет дальнодействия в этом случае не дает преимуществ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97900" y="552697"/>
            <a:ext cx="29999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/>
              <a:t>Контакты докладчика</a:t>
            </a:r>
            <a:endParaRPr lang="ru-RU" sz="2000" dirty="0"/>
          </a:p>
          <a:p>
            <a:pPr algn="r"/>
            <a:endParaRPr lang="ru-RU" sz="2000" dirty="0"/>
          </a:p>
          <a:p>
            <a:pPr algn="r"/>
            <a:r>
              <a:rPr lang="ru-RU" sz="2000" dirty="0"/>
              <a:t>Демьянов Георгий Сергеевич</a:t>
            </a:r>
          </a:p>
          <a:p>
            <a:pPr algn="r"/>
            <a:r>
              <a:rPr lang="en-US" sz="2000" dirty="0"/>
              <a:t>demyanovgs@jiht.ru</a:t>
            </a:r>
            <a:endParaRPr lang="ru-RU" sz="2000" dirty="0"/>
          </a:p>
          <a:p>
            <a:pPr algn="r"/>
            <a:endParaRPr lang="ru-RU" sz="2000" dirty="0"/>
          </a:p>
          <a:p>
            <a:pPr algn="r"/>
            <a:r>
              <a:rPr lang="ru-RU" sz="2000" dirty="0"/>
              <a:t>ОИВТ РАН</a:t>
            </a:r>
          </a:p>
          <a:p>
            <a:pPr algn="r"/>
            <a:r>
              <a:rPr lang="ru-RU" sz="2000" dirty="0"/>
              <a:t>Лаборатория моделирования свойств материалов</a:t>
            </a:r>
            <a:endParaRPr lang="en-US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2"/>
          <a:stretch/>
        </p:blipFill>
        <p:spPr>
          <a:xfrm>
            <a:off x="9329077" y="3800010"/>
            <a:ext cx="2268776" cy="2292593"/>
          </a:xfrm>
          <a:prstGeom prst="rect">
            <a:avLst/>
          </a:prstGeom>
        </p:spPr>
      </p:pic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26F7B507-B87B-454A-8269-92122E21F674}"/>
              </a:ext>
            </a:extLst>
          </p:cNvPr>
          <p:cNvSpPr txBox="1">
            <a:spLocks/>
          </p:cNvSpPr>
          <p:nvPr/>
        </p:nvSpPr>
        <p:spPr>
          <a:xfrm>
            <a:off x="11098116" y="3"/>
            <a:ext cx="109388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173F88-3387-453B-9303-AC0210B95CB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66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47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Учет и влияние дальнодействия</a:t>
            </a:r>
          </a:p>
        </p:txBody>
      </p:sp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F636B6-CF67-4A2D-ADC1-B8B593CBDF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85" y="659532"/>
            <a:ext cx="4939024" cy="3779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19F192-B3AF-4C98-AF79-2A89D0A48336}"/>
              </a:ext>
            </a:extLst>
          </p:cNvPr>
          <p:cNvSpPr txBox="1"/>
          <p:nvPr/>
        </p:nvSpPr>
        <p:spPr>
          <a:xfrm>
            <a:off x="246800" y="576866"/>
            <a:ext cx="249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Электронейтральность</a:t>
            </a:r>
            <a:r>
              <a:rPr lang="ru-RU" dirty="0"/>
              <a:t>: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C12AA9-DA83-43F5-BB2A-CDE3195918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662" y="919330"/>
            <a:ext cx="4373486" cy="6637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1431FCE-6F2E-45AA-918C-DF5716AF19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0" y="1898697"/>
            <a:ext cx="7007998" cy="8612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11DDBA-7A51-4E3D-A859-FD55722447E5}"/>
              </a:ext>
            </a:extLst>
          </p:cNvPr>
          <p:cNvSpPr txBox="1"/>
          <p:nvPr/>
        </p:nvSpPr>
        <p:spPr>
          <a:xfrm>
            <a:off x="246800" y="1556233"/>
            <a:ext cx="5697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Потенциальная энергия (периодические гран. условия):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C85AFD-740D-4C25-9334-CB6937BBE0AB}"/>
                  </a:ext>
                </a:extLst>
              </p:cNvPr>
              <p:cNvSpPr txBox="1"/>
              <p:nvPr/>
            </p:nvSpPr>
            <p:spPr>
              <a:xfrm>
                <a:off x="8033707" y="4398459"/>
                <a:ext cx="23551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N</a:t>
                </a:r>
                <a:r>
                  <a:rPr lang="en-US" dirty="0"/>
                  <a:t> </a:t>
                </a:r>
                <a:r>
                  <a:rPr lang="ru-RU" dirty="0"/>
                  <a:t>частиц: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ru-R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ru-RU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/>
                  <a:t>, куб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CC85AFD-740D-4C25-9334-CB6937BBE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07" y="4398459"/>
                <a:ext cx="2355132" cy="369332"/>
              </a:xfrm>
              <a:prstGeom prst="rect">
                <a:avLst/>
              </a:prstGeom>
              <a:blipFill>
                <a:blip r:embed="rId13"/>
                <a:stretch>
                  <a:fillRect l="-2332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B3E4C6A-9F77-4D59-A1A1-F79C14AB41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92" y="3757459"/>
            <a:ext cx="5834056" cy="70765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A0E4FD3-FF83-4420-876A-6BEE4E9A64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5" y="3075550"/>
            <a:ext cx="7117713" cy="68845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81FEFB2-1F3C-4B78-91A6-6048C148774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20" y="4760392"/>
            <a:ext cx="5422628" cy="8009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BD0729A-59FB-4C92-8F33-8F65580D8D5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20" y="5876905"/>
            <a:ext cx="6613028" cy="88594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2ED786C-D52D-4123-9187-01C7AE655B6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80" y="5705942"/>
            <a:ext cx="5925063" cy="9046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52BCEEC-6FA5-46FE-AFF5-92060B922486}"/>
              </a:ext>
            </a:extLst>
          </p:cNvPr>
          <p:cNvSpPr txBox="1"/>
          <p:nvPr/>
        </p:nvSpPr>
        <p:spPr>
          <a:xfrm>
            <a:off x="246800" y="2733086"/>
            <a:ext cx="2181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Потенциал Эвальда: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E42887-71B9-4902-A180-7DA7A63B30A9}"/>
              </a:ext>
            </a:extLst>
          </p:cNvPr>
          <p:cNvSpPr txBox="1"/>
          <p:nvPr/>
        </p:nvSpPr>
        <p:spPr>
          <a:xfrm>
            <a:off x="181150" y="5534438"/>
            <a:ext cx="616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Энергия и усредненный по углам потенциал Эвальда</a:t>
            </a:r>
            <a:r>
              <a:rPr lang="en-US" dirty="0"/>
              <a:t> (AAEP)</a:t>
            </a:r>
            <a:r>
              <a:rPr lang="ru-RU" dirty="0"/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35699A-AF2C-4DD0-A208-CEC433129375}"/>
              </a:ext>
            </a:extLst>
          </p:cNvPr>
          <p:cNvSpPr txBox="1"/>
          <p:nvPr/>
        </p:nvSpPr>
        <p:spPr>
          <a:xfrm>
            <a:off x="230630" y="4417928"/>
            <a:ext cx="232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Усреднение по углам:</a:t>
            </a:r>
          </a:p>
        </p:txBody>
      </p:sp>
    </p:spTree>
    <p:extLst>
      <p:ext uri="{BB962C8B-B14F-4D97-AF65-F5344CB8AC3E}">
        <p14:creationId xmlns:p14="http://schemas.microsoft.com/office/powerpoint/2010/main" val="258683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4E4BCE-FC6E-4CB4-AA8C-03019C526C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650"/>
            <a:ext cx="6426300" cy="49176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3DE054-9F0B-4105-A1FD-289061EF97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37295"/>
            <a:ext cx="6161096" cy="471469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Учет и влияние дальнодействия: ОКП</a:t>
            </a:r>
          </a:p>
        </p:txBody>
      </p:sp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DA75A-1C4A-4A5E-80E3-BDCA61CB0D87}"/>
              </a:ext>
            </a:extLst>
          </p:cNvPr>
          <p:cNvSpPr txBox="1"/>
          <p:nvPr/>
        </p:nvSpPr>
        <p:spPr>
          <a:xfrm>
            <a:off x="2369965" y="756455"/>
            <a:ext cx="6971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Энергия ОКП, рассчитанная с помощью потенциала Эвальда (звездочки), и кулоновского потенциала (шестигранники), в зависимости от числа частиц </a:t>
            </a:r>
            <a:r>
              <a:rPr lang="en-US" i="1" dirty="0"/>
              <a:t>N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DE1F6-B5DE-42F7-BB6F-50F1CFEA2EB8}"/>
              </a:ext>
            </a:extLst>
          </p:cNvPr>
          <p:cNvSpPr txBox="1"/>
          <p:nvPr/>
        </p:nvSpPr>
        <p:spPr>
          <a:xfrm>
            <a:off x="157130" y="6452955"/>
            <a:ext cx="1203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[Demyanov G. S., Onegin A. S., Levashov P. R.//Contributions to Plasma Physics. – 2024. – Т. 64. – №. 6. – С. e202300164.]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208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222BAD-188D-4F73-9290-65A37EEC8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553"/>
            <a:ext cx="12192000" cy="62617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</p:spPr>
            <p:txBody>
              <a:bodyPr/>
              <a:lstStyle/>
              <a:p>
                <a:r>
                  <a:rPr lang="ru-RU" dirty="0"/>
                  <a:t>Состав невырожденной плазмы (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ru-RU" dirty="0"/>
                  <a:t>)</a:t>
                </a:r>
              </a:p>
            </p:txBody>
          </p:sp>
        </mc:Choice>
        <mc:Fallback xmlns="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  <a:blipFill>
                <a:blip r:embed="rId4"/>
                <a:stretch>
                  <a:fillRect l="-1925" t="-34831" b="-629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260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92236" y="3"/>
            <a:ext cx="8229600" cy="686777"/>
          </a:xfrm>
        </p:spPr>
        <p:txBody>
          <a:bodyPr/>
          <a:lstStyle/>
          <a:p>
            <a:r>
              <a:rPr lang="ru-RU" sz="3200" dirty="0"/>
              <a:t>Актуальность и содержание работы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2</a:t>
            </a:fld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5902" y="893733"/>
                <a:ext cx="11017898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  <a:defRPr/>
                </a:pPr>
                <a:r>
                  <a:rPr lang="ru-RU" sz="2800" dirty="0">
                    <a:cs typeface="Arial" panose="020B0604020202020204" pitchFamily="34" charset="0"/>
                  </a:rPr>
                  <a:t>Монте-Карло с интегралами по траекториям (проблема знаков, высокая трудоемкость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ru-RU" sz="2800" dirty="0"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N</m:t>
                    </m:r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)</a:t>
                </a:r>
                <a:r>
                  <a:rPr lang="ru-RU" sz="2800" dirty="0">
                    <a:cs typeface="Arial" panose="020B0604020202020204" pitchFamily="34" charset="0"/>
                  </a:rPr>
                  <a:t>)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endParaRPr lang="ru-RU" sz="2800" dirty="0">
                  <a:cs typeface="Arial" panose="020B0604020202020204" pitchFamily="34" charset="0"/>
                </a:endParaRPr>
              </a:p>
              <a:p>
                <a:pPr marL="285750" indent="-285750">
                  <a:buFontTx/>
                  <a:buChar char="-"/>
                  <a:defRPr/>
                </a:pPr>
                <a:r>
                  <a:rPr lang="ru-RU" sz="2800" dirty="0">
                    <a:cs typeface="Arial" panose="020B0604020202020204" pitchFamily="34" charset="0"/>
                  </a:rPr>
                  <a:t>Необходимо достигать термодинамического предела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02" y="893733"/>
                <a:ext cx="11017898" cy="1384995"/>
              </a:xfrm>
              <a:prstGeom prst="rect">
                <a:avLst/>
              </a:prstGeom>
              <a:blipFill>
                <a:blip r:embed="rId3"/>
                <a:stretch>
                  <a:fillRect l="-1162" t="-4846" b="-118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57B061-70D5-4E55-9EE6-FA053F33982D}"/>
                  </a:ext>
                </a:extLst>
              </p:cNvPr>
              <p:cNvSpPr txBox="1"/>
              <p:nvPr/>
            </p:nvSpPr>
            <p:spPr>
              <a:xfrm>
                <a:off x="715902" y="3003066"/>
                <a:ext cx="11017898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2800" dirty="0">
                    <a:cs typeface="Arial" panose="020B0604020202020204" pitchFamily="34" charset="0"/>
                  </a:rPr>
                  <a:t>Задача: разработать метод квазиклассического моделирования сильновзаимодействующих кулоновских систем в невырожденном случае и рассчитать т/д предел энергии и давления</a:t>
                </a:r>
                <a:r>
                  <a:rPr lang="en-US" sz="2800" dirty="0"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800" i="1" smtClean="0">
                        <a:latin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)</a:t>
                </a:r>
                <a:endParaRPr lang="ru-RU" sz="2800" dirty="0">
                  <a:cs typeface="Arial" panose="020B0604020202020204" pitchFamily="34" charset="0"/>
                </a:endParaRPr>
              </a:p>
              <a:p>
                <a:pPr>
                  <a:defRPr/>
                </a:pPr>
                <a:r>
                  <a:rPr lang="ru-RU" sz="2800" dirty="0">
                    <a:cs typeface="Arial" panose="020B0604020202020204" pitchFamily="34" charset="0"/>
                  </a:rPr>
                  <a:t>Необходим учет принципа неопределенностей и спина электронов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57B061-70D5-4E55-9EE6-FA053F339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902" y="3003066"/>
                <a:ext cx="11017898" cy="1815882"/>
              </a:xfrm>
              <a:prstGeom prst="rect">
                <a:avLst/>
              </a:prstGeom>
              <a:blipFill>
                <a:blip r:embed="rId4"/>
                <a:stretch>
                  <a:fillRect l="-1106" t="-3356" b="-872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6329036-6857-45EA-9463-4F9A2AA851BA}"/>
              </a:ext>
            </a:extLst>
          </p:cNvPr>
          <p:cNvSpPr txBox="1"/>
          <p:nvPr/>
        </p:nvSpPr>
        <p:spPr>
          <a:xfrm>
            <a:off x="2820391" y="6032125"/>
            <a:ext cx="6551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[</a:t>
            </a:r>
            <a:r>
              <a:rPr lang="de-DE" sz="2000" dirty="0" err="1"/>
              <a:t>Filinov</a:t>
            </a:r>
            <a:r>
              <a:rPr lang="de-DE" sz="2000" dirty="0"/>
              <a:t> A. V. et al. // PRE – 2004. – </a:t>
            </a:r>
            <a:r>
              <a:rPr lang="ru-RU" sz="2000" dirty="0"/>
              <a:t>Т. 70. – №. 4. – С. 046411</a:t>
            </a:r>
            <a:r>
              <a:rPr lang="en-US" sz="2000" dirty="0"/>
              <a:t>]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1012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uiExpand="1" build="p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Псевдопотенциал </a:t>
            </a:r>
            <a:r>
              <a:rPr lang="ru-RU" dirty="0" err="1"/>
              <a:t>Кельбга</a:t>
            </a:r>
            <a:r>
              <a:rPr lang="ru-RU" dirty="0"/>
              <a:t> с дальнодействием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9AA450-FA12-4253-AAED-0A686D26416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63" y="908204"/>
            <a:ext cx="10916574" cy="80091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543FCD-0D36-490E-8CD0-EC6F224E346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563" y="2144133"/>
            <a:ext cx="10647774" cy="2386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082092B-E1ED-40AA-846D-218DBA9E4FD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8" y="2641325"/>
            <a:ext cx="8723659" cy="5663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BC7698-B2A2-4FDC-AEAB-189144926D8A}"/>
              </a:ext>
            </a:extLst>
          </p:cNvPr>
          <p:cNvSpPr txBox="1"/>
          <p:nvPr/>
        </p:nvSpPr>
        <p:spPr>
          <a:xfrm>
            <a:off x="226328" y="576596"/>
            <a:ext cx="880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Kelbg</a:t>
            </a:r>
            <a:r>
              <a:rPr lang="en-US" dirty="0"/>
              <a:t>-AAE </a:t>
            </a:r>
            <a:r>
              <a:rPr lang="ru-RU" dirty="0" err="1"/>
              <a:t>псевдопотенциал</a:t>
            </a:r>
            <a:r>
              <a:rPr lang="ru-RU" dirty="0"/>
              <a:t> = </a:t>
            </a:r>
            <a:r>
              <a:rPr lang="ru-RU" dirty="0" err="1"/>
              <a:t>псевдопотенциал</a:t>
            </a:r>
            <a:r>
              <a:rPr lang="ru-RU" dirty="0"/>
              <a:t> </a:t>
            </a:r>
            <a:r>
              <a:rPr lang="ru-RU" dirty="0" err="1"/>
              <a:t>Кельбга</a:t>
            </a:r>
            <a:r>
              <a:rPr lang="ru-RU" dirty="0"/>
              <a:t> + поправка на дальнодействие: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8310CE-CD22-4E9F-B1CB-042B63099AC7}"/>
              </a:ext>
            </a:extLst>
          </p:cNvPr>
          <p:cNvSpPr txBox="1"/>
          <p:nvPr/>
        </p:nvSpPr>
        <p:spPr>
          <a:xfrm>
            <a:off x="226328" y="1643032"/>
            <a:ext cx="923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Диагональная часть (диагональный </a:t>
            </a:r>
            <a:r>
              <a:rPr lang="ru-RU" dirty="0" err="1"/>
              <a:t>псевдопотенциал</a:t>
            </a:r>
            <a:r>
              <a:rPr lang="ru-RU" dirty="0"/>
              <a:t> или, часто, просто </a:t>
            </a:r>
            <a:r>
              <a:rPr lang="ru-RU" dirty="0" err="1"/>
              <a:t>псевдопотенциал</a:t>
            </a:r>
            <a:r>
              <a:rPr lang="ru-RU" dirty="0"/>
              <a:t>):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EDBAB3-62FD-4D44-A2FC-1099130F59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78" y="3337403"/>
            <a:ext cx="4380617" cy="3352207"/>
          </a:xfrm>
          <a:prstGeom prst="rect">
            <a:avLst/>
          </a:prstGeom>
        </p:spPr>
      </p:pic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42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</p:spPr>
            <p:txBody>
              <a:bodyPr/>
              <a:lstStyle/>
              <a:p>
                <a:r>
                  <a:rPr lang="ru-RU" dirty="0"/>
                  <a:t>РФР невырожденной плазмы (</a:t>
                </a:r>
                <a14:m>
                  <m:oMath xmlns:m="http://schemas.openxmlformats.org/officeDocument/2006/math">
                    <m:r>
                      <a:rPr lang="ru-RU" b="0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ru-RU" dirty="0"/>
                  <a:t>)</a:t>
                </a:r>
              </a:p>
            </p:txBody>
          </p:sp>
        </mc:Choice>
        <mc:Fallback xmlns="">
          <p:sp>
            <p:nvSpPr>
              <p:cNvPr id="5" name="Заголовок 4">
                <a:extLst>
                  <a:ext uri="{FF2B5EF4-FFF2-40B4-BE49-F238E27FC236}">
                    <a16:creationId xmlns:a16="http://schemas.microsoft.com/office/drawing/2014/main" id="{6A02888F-7D4D-4C5D-8D81-6C93B326BD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599" y="35713"/>
                <a:ext cx="11079577" cy="540883"/>
              </a:xfrm>
              <a:blipFill>
                <a:blip r:embed="rId3"/>
                <a:stretch>
                  <a:fillRect l="-1925" t="-34831" b="-629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Номер слайда 3">
            <a:extLst>
              <a:ext uri="{FF2B5EF4-FFF2-40B4-BE49-F238E27FC236}">
                <a16:creationId xmlns:a16="http://schemas.microsoft.com/office/drawing/2014/main" id="{B3E96DF1-F745-45B0-A246-2DF2F9B2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A68CB4-CC8B-4590-9C68-08C0B080B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7" t="5325" r="6528" b="2335"/>
          <a:stretch/>
        </p:blipFill>
        <p:spPr>
          <a:xfrm>
            <a:off x="305976" y="955169"/>
            <a:ext cx="5843411" cy="54631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AD37E-33F7-41D0-AE2F-4FD30325A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594" y="899837"/>
            <a:ext cx="5760000" cy="544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9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Псевдопотенциал </a:t>
            </a:r>
            <a:r>
              <a:rPr lang="ru-RU" dirty="0" err="1"/>
              <a:t>Кельбга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36E5B7-40EF-4B8D-91DA-8C1A0525CE09}"/>
              </a:ext>
            </a:extLst>
          </p:cNvPr>
          <p:cNvSpPr txBox="1"/>
          <p:nvPr/>
        </p:nvSpPr>
        <p:spPr>
          <a:xfrm>
            <a:off x="227021" y="6440215"/>
            <a:ext cx="380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de-DE" dirty="0"/>
              <a:t>G. </a:t>
            </a:r>
            <a:r>
              <a:rPr lang="de-DE" dirty="0" err="1"/>
              <a:t>Kelbg</a:t>
            </a:r>
            <a:r>
              <a:rPr lang="de-DE" dirty="0"/>
              <a:t> // Ann. Phys. 1963, 467, 219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00A1BB-A4E1-4D7C-9465-231EB9770B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36" y="3691625"/>
            <a:ext cx="1655314" cy="541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CC988-7394-4D4D-BB56-E8C8475906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07" y="902981"/>
            <a:ext cx="8977372" cy="2729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226ECF2-001B-4ACC-9C45-A99BBE1C17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93" y="3033921"/>
            <a:ext cx="8908800" cy="459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A21296-8E7E-4866-A88F-813F6727BF3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8" y="1485895"/>
            <a:ext cx="9786510" cy="5417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DBFFAA-CD47-496B-BAD0-090F2D90DF0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7" y="2265216"/>
            <a:ext cx="10662852" cy="5595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C9A837-4529-4746-BD9A-D0E30AA051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22" y="4453391"/>
            <a:ext cx="8354742" cy="1094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BCBF93B-9D75-409A-9FC1-FAAFDEAB3082}"/>
              </a:ext>
            </a:extLst>
          </p:cNvPr>
          <p:cNvSpPr txBox="1"/>
          <p:nvPr/>
        </p:nvSpPr>
        <p:spPr>
          <a:xfrm>
            <a:off x="209016" y="563313"/>
            <a:ext cx="329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Матрица (оператор) плотности: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965C881-31B9-4421-91A1-344FCA876D32}"/>
              </a:ext>
            </a:extLst>
          </p:cNvPr>
          <p:cNvSpPr txBox="1"/>
          <p:nvPr/>
        </p:nvSpPr>
        <p:spPr>
          <a:xfrm>
            <a:off x="209016" y="1146227"/>
            <a:ext cx="42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Статистическая сумма</a:t>
            </a:r>
            <a:r>
              <a:rPr lang="en-US" dirty="0"/>
              <a:t> </a:t>
            </a:r>
            <a:r>
              <a:rPr lang="ru-RU" dirty="0"/>
              <a:t>и термодинамика: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D9EB4B-18B8-42E4-9E99-D2C829D7B86D}"/>
              </a:ext>
            </a:extLst>
          </p:cNvPr>
          <p:cNvSpPr txBox="1"/>
          <p:nvPr/>
        </p:nvSpPr>
        <p:spPr>
          <a:xfrm>
            <a:off x="209016" y="1925551"/>
            <a:ext cx="9823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Разбиение на кинетический + потенциальный вклады (формула Бейкера-</a:t>
            </a:r>
            <a:r>
              <a:rPr lang="ru-RU" dirty="0" err="1"/>
              <a:t>Кэмпбелла</a:t>
            </a:r>
            <a:r>
              <a:rPr lang="ru-RU" dirty="0"/>
              <a:t>-</a:t>
            </a:r>
            <a:r>
              <a:rPr lang="ru-RU" dirty="0" err="1"/>
              <a:t>Хаусдорфа</a:t>
            </a:r>
            <a:r>
              <a:rPr lang="ru-RU" dirty="0"/>
              <a:t>):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5E91D18-6AE9-4EC8-84AD-1FDFCD12B2B8}"/>
              </a:ext>
            </a:extLst>
          </p:cNvPr>
          <p:cNvSpPr txBox="1"/>
          <p:nvPr/>
        </p:nvSpPr>
        <p:spPr>
          <a:xfrm>
            <a:off x="209016" y="2750116"/>
            <a:ext cx="909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Примитивная аппроксимация</a:t>
            </a:r>
            <a:r>
              <a:rPr lang="en-US" dirty="0"/>
              <a:t> </a:t>
            </a:r>
            <a:r>
              <a:rPr lang="ru-RU" dirty="0"/>
              <a:t>и формула </a:t>
            </a:r>
            <a:r>
              <a:rPr lang="ru-RU" dirty="0" err="1"/>
              <a:t>Троттера</a:t>
            </a:r>
            <a:r>
              <a:rPr lang="ru-RU" dirty="0"/>
              <a:t> (для ограниченных снизу операторов!):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0F8A4E-04D7-4583-97CC-D62F74410FB9}"/>
              </a:ext>
            </a:extLst>
          </p:cNvPr>
          <p:cNvSpPr txBox="1"/>
          <p:nvPr/>
        </p:nvSpPr>
        <p:spPr>
          <a:xfrm>
            <a:off x="209016" y="3407821"/>
            <a:ext cx="19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Уравнение Блоха: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5F6E37-4814-474D-8994-CFC838966097}"/>
              </a:ext>
            </a:extLst>
          </p:cNvPr>
          <p:cNvSpPr txBox="1"/>
          <p:nvPr/>
        </p:nvSpPr>
        <p:spPr>
          <a:xfrm>
            <a:off x="209016" y="4115153"/>
            <a:ext cx="1025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Решение уравнения Блоха в первом порядке теории возмущений </a:t>
            </a:r>
            <a:r>
              <a:rPr lang="en-US" dirty="0"/>
              <a:t>[</a:t>
            </a:r>
            <a:r>
              <a:rPr lang="ru-RU" dirty="0"/>
              <a:t>получено </a:t>
            </a:r>
            <a:r>
              <a:rPr lang="ru-RU" dirty="0" err="1"/>
              <a:t>Кельбгом</a:t>
            </a:r>
            <a:r>
              <a:rPr lang="ru-RU" dirty="0"/>
              <a:t> в </a:t>
            </a:r>
            <a:r>
              <a:rPr lang="en-US" dirty="0"/>
              <a:t>3, </a:t>
            </a:r>
            <a:r>
              <a:rPr lang="ru-RU" dirty="0"/>
              <a:t>детали в </a:t>
            </a:r>
            <a:r>
              <a:rPr lang="en-US" dirty="0"/>
              <a:t>4]</a:t>
            </a:r>
            <a:r>
              <a:rPr lang="ru-RU" dirty="0"/>
              <a:t>: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05EF2F-A06C-49CD-BB34-C6DF5E322D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35" y="5593596"/>
            <a:ext cx="9719317" cy="800914"/>
          </a:xfrm>
          <a:prstGeom prst="rect">
            <a:avLst/>
          </a:prstGeom>
        </p:spPr>
      </p:pic>
      <p:sp>
        <p:nvSpPr>
          <p:cNvPr id="75" name="Номер слайда 3">
            <a:extLst>
              <a:ext uri="{FF2B5EF4-FFF2-40B4-BE49-F238E27FC236}">
                <a16:creationId xmlns:a16="http://schemas.microsoft.com/office/drawing/2014/main" id="{3F7DD12F-7BF9-4C2E-9362-EFB05591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0F44518-BA28-4985-ADBB-ACDEEB19756E}"/>
              </a:ext>
            </a:extLst>
          </p:cNvPr>
          <p:cNvSpPr txBox="1"/>
          <p:nvPr/>
        </p:nvSpPr>
        <p:spPr>
          <a:xfrm>
            <a:off x="320647" y="5257290"/>
            <a:ext cx="372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Высокотемпературный</a:t>
            </a:r>
            <a:r>
              <a:rPr lang="en-US" dirty="0"/>
              <a:t> </a:t>
            </a:r>
            <a:r>
              <a:rPr lang="ru-RU" dirty="0"/>
              <a:t>п/п </a:t>
            </a:r>
            <a:r>
              <a:rPr lang="ru-RU" dirty="0" err="1"/>
              <a:t>Кельбга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28532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Конечные температуры и спин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9DA1708-FD7C-476C-9A77-F8111C39B7A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26" y="979240"/>
            <a:ext cx="7753072" cy="609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0544EB-3AD9-4AE3-A5CC-CA569851A4AB}"/>
              </a:ext>
            </a:extLst>
          </p:cNvPr>
          <p:cNvSpPr txBox="1"/>
          <p:nvPr/>
        </p:nvSpPr>
        <p:spPr>
          <a:xfrm>
            <a:off x="321617" y="587805"/>
            <a:ext cx="182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случае Кулона: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E90D1-4D60-4611-98C0-FECF1225AD04}"/>
              </a:ext>
            </a:extLst>
          </p:cNvPr>
          <p:cNvSpPr txBox="1"/>
          <p:nvPr/>
        </p:nvSpPr>
        <p:spPr>
          <a:xfrm>
            <a:off x="321617" y="1611137"/>
            <a:ext cx="565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Применим в случае </a:t>
            </a:r>
            <a:r>
              <a:rPr lang="en-US" dirty="0"/>
              <a:t>T &gt; 13.6 </a:t>
            </a:r>
            <a:r>
              <a:rPr lang="ru-RU" dirty="0"/>
              <a:t>эВ – нет связных состояний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592D2-D080-4601-B1A8-2E856075F825}"/>
              </a:ext>
            </a:extLst>
          </p:cNvPr>
          <p:cNvSpPr txBox="1"/>
          <p:nvPr/>
        </p:nvSpPr>
        <p:spPr>
          <a:xfrm>
            <a:off x="321617" y="2002572"/>
            <a:ext cx="404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Низкие температуры (</a:t>
            </a:r>
            <a:r>
              <a:rPr lang="en-US" dirty="0"/>
              <a:t>matrix squaring</a:t>
            </a:r>
            <a:r>
              <a:rPr lang="ru-RU" dirty="0"/>
              <a:t>):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E81FBA-6834-4C3B-9C83-264AE055F1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077"/>
          <a:stretch/>
        </p:blipFill>
        <p:spPr>
          <a:xfrm>
            <a:off x="1145423" y="2506839"/>
            <a:ext cx="7241427" cy="635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938649-F0C6-4F6B-B805-EFE0FF3AE1DC}"/>
              </a:ext>
            </a:extLst>
          </p:cNvPr>
          <p:cNvSpPr txBox="1"/>
          <p:nvPr/>
        </p:nvSpPr>
        <p:spPr>
          <a:xfrm>
            <a:off x="9870110" y="2583541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Точный п</a:t>
            </a:r>
            <a:r>
              <a:rPr lang="en-US" dirty="0"/>
              <a:t>/</a:t>
            </a:r>
            <a:r>
              <a:rPr lang="ru-RU" dirty="0"/>
              <a:t>п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4766923-0A6F-482C-BE57-7300DB7C27F9}"/>
              </a:ext>
            </a:extLst>
          </p:cNvPr>
          <p:cNvSpPr/>
          <p:nvPr/>
        </p:nvSpPr>
        <p:spPr>
          <a:xfrm>
            <a:off x="8526630" y="2704289"/>
            <a:ext cx="1054181" cy="174726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DA2B57-4069-49D7-BD16-2AA20CCD3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122" y="3578260"/>
            <a:ext cx="9868143" cy="905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D47F86-234B-4FD1-B931-87A90FA381E8}"/>
                  </a:ext>
                </a:extLst>
              </p:cNvPr>
              <p:cNvSpPr txBox="1"/>
              <p:nvPr/>
            </p:nvSpPr>
            <p:spPr>
              <a:xfrm>
                <a:off x="321617" y="3164511"/>
                <a:ext cx="608378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Улучшенный п/п </a:t>
                </a:r>
                <a:r>
                  <a:rPr lang="ru-RU" dirty="0" err="1"/>
                  <a:t>Кельбга</a:t>
                </a:r>
                <a:r>
                  <a:rPr lang="ru-RU" dirty="0"/>
                  <a:t> для </a:t>
                </a:r>
                <a:r>
                  <a:rPr lang="en-US" dirty="0"/>
                  <a:t>e-e</a:t>
                </a:r>
                <a:r>
                  <a:rPr lang="ru-RU" dirty="0"/>
                  <a:t> и </a:t>
                </a:r>
                <a:r>
                  <a:rPr lang="en-US" dirty="0"/>
                  <a:t>e-p</a:t>
                </a:r>
                <a:r>
                  <a:rPr lang="ru-RU" dirty="0"/>
                  <a:t> с параметром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ru-R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D47F86-234B-4FD1-B931-87A90FA38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17" y="3164511"/>
                <a:ext cx="6083781" cy="391646"/>
              </a:xfrm>
              <a:prstGeom prst="rect">
                <a:avLst/>
              </a:prstGeom>
              <a:blipFill>
                <a:blip r:embed="rId10"/>
                <a:stretch>
                  <a:fillRect l="-902" t="-6250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2FE2892-B565-483B-A7FC-A694D53F8E9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217952" y="4308189"/>
            <a:ext cx="827036" cy="274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44D561-7A62-42A1-A319-05A6B986161F}"/>
              </a:ext>
            </a:extLst>
          </p:cNvPr>
          <p:cNvSpPr txBox="1"/>
          <p:nvPr/>
        </p:nvSpPr>
        <p:spPr>
          <a:xfrm>
            <a:off x="9044988" y="4398285"/>
            <a:ext cx="241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зависит от типа частиц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3FC07E-93B1-4033-A57F-0D6797542523}"/>
              </a:ext>
            </a:extLst>
          </p:cNvPr>
          <p:cNvSpPr txBox="1"/>
          <p:nvPr/>
        </p:nvSpPr>
        <p:spPr>
          <a:xfrm>
            <a:off x="321617" y="4505615"/>
            <a:ext cx="609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Проекции спинов совпадают или нет – влияет на статистику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1D1AACB-C3CB-4463-8F39-A8251B66F152}"/>
              </a:ext>
            </a:extLst>
          </p:cNvPr>
          <p:cNvCxnSpPr>
            <a:cxnSpLocks/>
          </p:cNvCxnSpPr>
          <p:nvPr/>
        </p:nvCxnSpPr>
        <p:spPr>
          <a:xfrm flipH="1" flipV="1">
            <a:off x="9172506" y="5237664"/>
            <a:ext cx="798531" cy="83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2A53E0F-2942-4FE7-90C2-BCD39B33E9D1}"/>
              </a:ext>
            </a:extLst>
          </p:cNvPr>
          <p:cNvSpPr txBox="1"/>
          <p:nvPr/>
        </p:nvSpPr>
        <p:spPr>
          <a:xfrm>
            <a:off x="9980394" y="4922810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обменный вклад</a:t>
            </a:r>
            <a:endParaRPr lang="en-US" dirty="0"/>
          </a:p>
          <a:p>
            <a:r>
              <a:rPr lang="en-US" dirty="0"/>
              <a:t>(</a:t>
            </a:r>
            <a:r>
              <a:rPr lang="ru-RU" dirty="0"/>
              <a:t>из </a:t>
            </a:r>
            <a:r>
              <a:rPr lang="ru-RU" dirty="0" err="1"/>
              <a:t>кин</a:t>
            </a:r>
            <a:r>
              <a:rPr lang="ru-RU" dirty="0"/>
              <a:t>. энергии)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10BAA6-6C57-46C0-9F95-CEE894813837}"/>
              </a:ext>
            </a:extLst>
          </p:cNvPr>
          <p:cNvSpPr txBox="1"/>
          <p:nvPr/>
        </p:nvSpPr>
        <p:spPr>
          <a:xfrm>
            <a:off x="10504615" y="1074721"/>
            <a:ext cx="134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п\п </a:t>
            </a:r>
            <a:r>
              <a:rPr lang="ru-RU" dirty="0" err="1"/>
              <a:t>Кельбга</a:t>
            </a:r>
            <a:endParaRPr lang="ru-RU" dirty="0"/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DC5AA666-31AE-4941-A9C0-64399EE94E9E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9998247" y="1259387"/>
            <a:ext cx="506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6AA6073-BBDD-403D-8673-228E84F38368}"/>
              </a:ext>
            </a:extLst>
          </p:cNvPr>
          <p:cNvSpPr txBox="1"/>
          <p:nvPr/>
        </p:nvSpPr>
        <p:spPr>
          <a:xfrm>
            <a:off x="321617" y="5598683"/>
            <a:ext cx="360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Было использовано приближение: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168E9E-2511-40FD-AF3F-1D170D54EF1E}"/>
              </a:ext>
            </a:extLst>
          </p:cNvPr>
          <p:cNvSpPr txBox="1"/>
          <p:nvPr/>
        </p:nvSpPr>
        <p:spPr>
          <a:xfrm>
            <a:off x="227021" y="6440215"/>
            <a:ext cx="593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de-DE" dirty="0" err="1"/>
              <a:t>Filinov</a:t>
            </a:r>
            <a:r>
              <a:rPr lang="de-DE" dirty="0"/>
              <a:t> A. V. et al. // PRE – 2004. – </a:t>
            </a:r>
            <a:r>
              <a:rPr lang="ru-RU" dirty="0"/>
              <a:t>Т. 70. – №. 4. – С. 046411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4BAA6D1A-1402-44FA-BEEA-A86D608924EE}"/>
              </a:ext>
            </a:extLst>
          </p:cNvPr>
          <p:cNvSpPr/>
          <p:nvPr/>
        </p:nvSpPr>
        <p:spPr>
          <a:xfrm flipH="1">
            <a:off x="5465103" y="6128347"/>
            <a:ext cx="1261793" cy="169365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D7EBEFC-7F4F-4C8B-AC5A-40BF003A973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34" y="4912616"/>
            <a:ext cx="5796717" cy="609794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F0C5F38-4929-48D3-A18C-94D650645552}"/>
              </a:ext>
            </a:extLst>
          </p:cNvPr>
          <p:cNvSpPr/>
          <p:nvPr/>
        </p:nvSpPr>
        <p:spPr>
          <a:xfrm>
            <a:off x="5696071" y="4813177"/>
            <a:ext cx="3401335" cy="785506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06E7D38-893C-40B3-AAF7-FC033316348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315" y="6056520"/>
            <a:ext cx="3957005" cy="3130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1553C60-A763-4877-92B7-6D432C00A53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646" y="5964239"/>
            <a:ext cx="4116466" cy="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316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Сравнение с МКИТ по энергии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CC9EE6-EDE2-4CC1-BCDE-6419600DC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" t="4331" r="6091" b="1740"/>
          <a:stretch/>
        </p:blipFill>
        <p:spPr>
          <a:xfrm>
            <a:off x="4018700" y="1114670"/>
            <a:ext cx="3960000" cy="33356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21C0F7-5507-444D-8E1B-B9EDA62E5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4" t="4332" r="8487" b="3269"/>
          <a:stretch/>
        </p:blipFill>
        <p:spPr>
          <a:xfrm>
            <a:off x="8037400" y="1126681"/>
            <a:ext cx="3960000" cy="33116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D78A38-4114-4425-BC0C-989870F60BFA}"/>
              </a:ext>
            </a:extLst>
          </p:cNvPr>
          <p:cNvSpPr txBox="1"/>
          <p:nvPr/>
        </p:nvSpPr>
        <p:spPr>
          <a:xfrm>
            <a:off x="1234731" y="4431315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62.5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60524-FEB5-4C05-AEE5-890EF1A08809}"/>
              </a:ext>
            </a:extLst>
          </p:cNvPr>
          <p:cNvSpPr txBox="1"/>
          <p:nvPr/>
        </p:nvSpPr>
        <p:spPr>
          <a:xfrm>
            <a:off x="5151927" y="4431315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31.3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75CAC8-D6EA-49A0-92A6-E376BF0F1EDC}"/>
              </a:ext>
            </a:extLst>
          </p:cNvPr>
          <p:cNvSpPr txBox="1"/>
          <p:nvPr/>
        </p:nvSpPr>
        <p:spPr>
          <a:xfrm>
            <a:off x="9241490" y="4431315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15.6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EB86B-ADC2-4E62-BD58-68763D5AC992}"/>
              </a:ext>
            </a:extLst>
          </p:cNvPr>
          <p:cNvSpPr txBox="1"/>
          <p:nvPr/>
        </p:nvSpPr>
        <p:spPr>
          <a:xfrm>
            <a:off x="157130" y="6452955"/>
            <a:ext cx="66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Filinov</a:t>
            </a:r>
            <a:r>
              <a:rPr lang="en-US" dirty="0"/>
              <a:t> A. V., </a:t>
            </a:r>
            <a:r>
              <a:rPr lang="en-US" dirty="0" err="1"/>
              <a:t>Bonitz</a:t>
            </a:r>
            <a:r>
              <a:rPr lang="en-US" dirty="0"/>
              <a:t> M. //PRE. – 2023. – Т. 108. – №. 5. – С. 055212]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E0937-7FEC-4F8E-B39C-4C08B15BA9FF}"/>
              </a:ext>
            </a:extLst>
          </p:cNvPr>
          <p:cNvSpPr txBox="1"/>
          <p:nvPr/>
        </p:nvSpPr>
        <p:spPr>
          <a:xfrm>
            <a:off x="4290497" y="5000445"/>
            <a:ext cx="3611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Причина занижения энергии не в нарушении принципа Паули, а в чрезмерном притяжении</a:t>
            </a:r>
            <a:r>
              <a:rPr lang="en-US" dirty="0"/>
              <a:t> e-p </a:t>
            </a:r>
            <a:r>
              <a:rPr lang="ru-RU" dirty="0"/>
              <a:t>(улучшенный п/п </a:t>
            </a:r>
            <a:r>
              <a:rPr lang="ru-RU" dirty="0" err="1"/>
              <a:t>Кельбга</a:t>
            </a:r>
            <a:r>
              <a:rPr lang="ru-RU" dirty="0"/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B826C6-AA65-4021-9C21-7BA6807D70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97" t="12145" r="11680" b="521"/>
          <a:stretch/>
        </p:blipFill>
        <p:spPr>
          <a:xfrm>
            <a:off x="37622" y="1155588"/>
            <a:ext cx="3960000" cy="329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71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Параметры вырождения и неидеальности</a:t>
            </a:r>
          </a:p>
        </p:txBody>
      </p:sp>
      <p:sp>
        <p:nvSpPr>
          <p:cNvPr id="75" name="Номер слайда 3">
            <a:extLst>
              <a:ext uri="{FF2B5EF4-FFF2-40B4-BE49-F238E27FC236}">
                <a16:creationId xmlns:a16="http://schemas.microsoft.com/office/drawing/2014/main" id="{3F7DD12F-7BF9-4C2E-9362-EFB05591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180ABC-8BA2-4879-8A38-00CE990AC8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89"/>
          <a:stretch/>
        </p:blipFill>
        <p:spPr>
          <a:xfrm>
            <a:off x="1296135" y="1496060"/>
            <a:ext cx="1487139" cy="7706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792375C-DC03-4A0A-A454-7D7351E01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574" y="2391802"/>
            <a:ext cx="1268261" cy="5237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DA8603-8D97-44A2-94B8-0EED602FD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7807" y="2597712"/>
            <a:ext cx="3069241" cy="4655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DDCBB0-A118-429D-A633-F50B07E7E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4512" y="1911938"/>
            <a:ext cx="1595831" cy="3978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6C3152-C184-480A-966E-7DFC51B61D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2387" y="3481136"/>
            <a:ext cx="2600080" cy="3867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F7820E-E351-4E8E-9E1D-378963AB2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588" y="3146109"/>
            <a:ext cx="1592232" cy="3693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B13B03D-906A-47FE-9AEC-A97F1851A7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687" y="3828812"/>
            <a:ext cx="1940035" cy="44323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CC8A2F-0F32-452F-B123-88846EE77F8A}"/>
              </a:ext>
            </a:extLst>
          </p:cNvPr>
          <p:cNvSpPr txBox="1"/>
          <p:nvPr/>
        </p:nvSpPr>
        <p:spPr>
          <a:xfrm>
            <a:off x="3100530" y="1665310"/>
            <a:ext cx="285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– параметр неидеальности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EE6006-828D-4640-8F5C-D36D2065F9EA}"/>
              </a:ext>
            </a:extLst>
          </p:cNvPr>
          <p:cNvSpPr txBox="1"/>
          <p:nvPr/>
        </p:nvSpPr>
        <p:spPr>
          <a:xfrm>
            <a:off x="3100530" y="2393714"/>
            <a:ext cx="261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– параметр вырождения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07FB0C-F024-4B02-AB23-17726A457BF3}"/>
              </a:ext>
            </a:extLst>
          </p:cNvPr>
          <p:cNvSpPr txBox="1"/>
          <p:nvPr/>
        </p:nvSpPr>
        <p:spPr>
          <a:xfrm>
            <a:off x="7042729" y="1531830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Обратная температура: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7B28D4-99BC-4AAA-B431-2F8A680DDE23}"/>
              </a:ext>
            </a:extLst>
          </p:cNvPr>
          <p:cNvSpPr txBox="1"/>
          <p:nvPr/>
        </p:nvSpPr>
        <p:spPr>
          <a:xfrm>
            <a:off x="7042729" y="2232816"/>
            <a:ext cx="4220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«Среднее» </a:t>
            </a:r>
            <a:r>
              <a:rPr lang="ru-RU" dirty="0" err="1"/>
              <a:t>межэлектронное</a:t>
            </a:r>
            <a:r>
              <a:rPr lang="ru-RU" dirty="0"/>
              <a:t> расстояние: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729CE5E-D312-4B01-B662-D0FB560DA134}"/>
              </a:ext>
            </a:extLst>
          </p:cNvPr>
          <p:cNvSpPr txBox="1"/>
          <p:nvPr/>
        </p:nvSpPr>
        <p:spPr>
          <a:xfrm>
            <a:off x="7042729" y="3114019"/>
            <a:ext cx="4721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Тепловая длина волны де Бройля электронов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835C73-802D-418E-A15F-3F87E6694147}"/>
              </a:ext>
            </a:extLst>
          </p:cNvPr>
          <p:cNvSpPr txBox="1"/>
          <p:nvPr/>
        </p:nvSpPr>
        <p:spPr>
          <a:xfrm>
            <a:off x="3100530" y="3169534"/>
            <a:ext cx="2285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– параметр </a:t>
            </a:r>
            <a:r>
              <a:rPr lang="ru-RU" dirty="0" err="1"/>
              <a:t>Бракнера</a:t>
            </a:r>
            <a:endParaRPr lang="ru-R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CF9940-DFEA-4F33-AC96-CAEDAB04CB5B}"/>
              </a:ext>
            </a:extLst>
          </p:cNvPr>
          <p:cNvSpPr txBox="1"/>
          <p:nvPr/>
        </p:nvSpPr>
        <p:spPr>
          <a:xfrm>
            <a:off x="3100530" y="3783513"/>
            <a:ext cx="285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– отношение температуры </a:t>
            </a:r>
          </a:p>
          <a:p>
            <a:r>
              <a:rPr lang="ru-RU" dirty="0"/>
              <a:t>и энергии Ферми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218B916-A403-4A5A-8C65-0FF2CEA20ABE}"/>
                  </a:ext>
                </a:extLst>
              </p:cNvPr>
              <p:cNvSpPr txBox="1"/>
              <p:nvPr/>
            </p:nvSpPr>
            <p:spPr>
              <a:xfrm>
                <a:off x="3571529" y="4600487"/>
                <a:ext cx="504894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𝜒</m:t>
                    </m:r>
                    <m:r>
                      <a:rPr 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0.01</m:t>
                    </m:r>
                  </m:oMath>
                </a14:m>
                <a:r>
                  <a:rPr lang="ru-RU" dirty="0"/>
                  <a:t> – невырожденная плазма (многочастичные квантовые эффекты не важны)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218B916-A403-4A5A-8C65-0FF2CEA20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529" y="4600487"/>
                <a:ext cx="5048943" cy="646331"/>
              </a:xfrm>
              <a:prstGeom prst="rect">
                <a:avLst/>
              </a:prstGeom>
              <a:blipFill>
                <a:blip r:embed="rId10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0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/>
      <p:bldP spid="44" grpId="0"/>
      <p:bldP spid="46" grpId="0"/>
      <p:bldP spid="47" grpId="0"/>
      <p:bldP spid="48" grpId="0"/>
      <p:bldP spid="50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Псевдопотенциал </a:t>
            </a:r>
            <a:r>
              <a:rPr lang="ru-RU" dirty="0" err="1"/>
              <a:t>Кельбга</a:t>
            </a:r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736E5B7-40EF-4B8D-91DA-8C1A0525CE09}"/>
              </a:ext>
            </a:extLst>
          </p:cNvPr>
          <p:cNvSpPr txBox="1"/>
          <p:nvPr/>
        </p:nvSpPr>
        <p:spPr>
          <a:xfrm>
            <a:off x="227021" y="6440215"/>
            <a:ext cx="3800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de-DE" dirty="0"/>
              <a:t>G. </a:t>
            </a:r>
            <a:r>
              <a:rPr lang="de-DE" dirty="0" err="1"/>
              <a:t>Kelbg</a:t>
            </a:r>
            <a:r>
              <a:rPr lang="de-DE" dirty="0"/>
              <a:t> // Ann. Phys. 1963, 467, 219</a:t>
            </a:r>
            <a:r>
              <a:rPr lang="en-US" dirty="0"/>
              <a:t>]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00A1BB-A4E1-4D7C-9465-231EB9770B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36" y="2235578"/>
            <a:ext cx="1655314" cy="541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CC988-7394-4D4D-BB56-E8C8475906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07" y="902981"/>
            <a:ext cx="8977372" cy="2729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A21296-8E7E-4866-A88F-813F6727BF3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8" y="1485895"/>
            <a:ext cx="9786510" cy="5417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C9A837-4529-4746-BD9A-D0E30AA0512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722" y="2997344"/>
            <a:ext cx="8354742" cy="1094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EBCBF93B-9D75-409A-9FC1-FAAFDEAB3082}"/>
              </a:ext>
            </a:extLst>
          </p:cNvPr>
          <p:cNvSpPr txBox="1"/>
          <p:nvPr/>
        </p:nvSpPr>
        <p:spPr>
          <a:xfrm>
            <a:off x="209016" y="563313"/>
            <a:ext cx="329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Матрица (оператор) плотности: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965C881-31B9-4421-91A1-344FCA876D32}"/>
              </a:ext>
            </a:extLst>
          </p:cNvPr>
          <p:cNvSpPr txBox="1"/>
          <p:nvPr/>
        </p:nvSpPr>
        <p:spPr>
          <a:xfrm>
            <a:off x="209016" y="1146227"/>
            <a:ext cx="422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Статистическая сумма</a:t>
            </a:r>
            <a:r>
              <a:rPr lang="en-US" dirty="0"/>
              <a:t> </a:t>
            </a:r>
            <a:r>
              <a:rPr lang="ru-RU" dirty="0"/>
              <a:t>и термодинамика: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0F8A4E-04D7-4583-97CC-D62F74410FB9}"/>
              </a:ext>
            </a:extLst>
          </p:cNvPr>
          <p:cNvSpPr txBox="1"/>
          <p:nvPr/>
        </p:nvSpPr>
        <p:spPr>
          <a:xfrm>
            <a:off x="209016" y="2010014"/>
            <a:ext cx="192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Уравнение Блоха: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25F6E37-4814-474D-8994-CFC838966097}"/>
              </a:ext>
            </a:extLst>
          </p:cNvPr>
          <p:cNvSpPr txBox="1"/>
          <p:nvPr/>
        </p:nvSpPr>
        <p:spPr>
          <a:xfrm>
            <a:off x="209016" y="2659106"/>
            <a:ext cx="678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Решение уравнения Блоха в первом порядке теории возмущений: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05EF2F-A06C-49CD-BB34-C6DF5E322D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35" y="4137549"/>
            <a:ext cx="9719317" cy="800914"/>
          </a:xfrm>
          <a:prstGeom prst="rect">
            <a:avLst/>
          </a:prstGeom>
        </p:spPr>
      </p:pic>
      <p:sp>
        <p:nvSpPr>
          <p:cNvPr id="75" name="Номер слайда 3">
            <a:extLst>
              <a:ext uri="{FF2B5EF4-FFF2-40B4-BE49-F238E27FC236}">
                <a16:creationId xmlns:a16="http://schemas.microsoft.com/office/drawing/2014/main" id="{3F7DD12F-7BF9-4C2E-9362-EFB05591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0F44518-BA28-4985-ADBB-ACDEEB19756E}"/>
              </a:ext>
            </a:extLst>
          </p:cNvPr>
          <p:cNvSpPr txBox="1"/>
          <p:nvPr/>
        </p:nvSpPr>
        <p:spPr>
          <a:xfrm>
            <a:off x="320647" y="3801243"/>
            <a:ext cx="372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Высокотемпературный</a:t>
            </a:r>
            <a:r>
              <a:rPr lang="en-US" dirty="0"/>
              <a:t> </a:t>
            </a:r>
            <a:r>
              <a:rPr lang="ru-RU" dirty="0"/>
              <a:t>п/п </a:t>
            </a:r>
            <a:r>
              <a:rPr lang="ru-RU" dirty="0" err="1"/>
              <a:t>Кельбга</a:t>
            </a:r>
            <a:r>
              <a:rPr lang="ru-RU" dirty="0"/>
              <a:t>: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F1E967-97D2-483A-8BEC-86169DE7589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466" y="5274769"/>
            <a:ext cx="7753072" cy="60979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F224698-906D-4BD1-B35F-EEAF12066E6E}"/>
              </a:ext>
            </a:extLst>
          </p:cNvPr>
          <p:cNvSpPr txBox="1"/>
          <p:nvPr/>
        </p:nvSpPr>
        <p:spPr>
          <a:xfrm>
            <a:off x="307057" y="4883334"/>
            <a:ext cx="182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 случае Кулона: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B2C66C-DCC6-4CA3-A7B9-C698A2EF29C7}"/>
              </a:ext>
            </a:extLst>
          </p:cNvPr>
          <p:cNvSpPr txBox="1"/>
          <p:nvPr/>
        </p:nvSpPr>
        <p:spPr>
          <a:xfrm>
            <a:off x="307057" y="5906666"/>
            <a:ext cx="565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Применим в случае </a:t>
            </a:r>
            <a:r>
              <a:rPr lang="en-US" dirty="0"/>
              <a:t>T &gt; 13.6 </a:t>
            </a:r>
            <a:r>
              <a:rPr lang="ru-RU" dirty="0"/>
              <a:t>эВ – нет связных состояний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69C4BF-CEEC-4AF6-A352-8AA503A81E77}"/>
              </a:ext>
            </a:extLst>
          </p:cNvPr>
          <p:cNvSpPr txBox="1"/>
          <p:nvPr/>
        </p:nvSpPr>
        <p:spPr>
          <a:xfrm>
            <a:off x="10490055" y="5370250"/>
            <a:ext cx="134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п\п </a:t>
            </a:r>
            <a:r>
              <a:rPr lang="ru-RU" dirty="0" err="1"/>
              <a:t>Кельбга</a:t>
            </a:r>
            <a:endParaRPr lang="ru-RU" dirty="0"/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206D4254-B584-4AC9-A30A-73EED7B27AE3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9983687" y="5554916"/>
            <a:ext cx="5063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07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6" grpId="0"/>
      <p:bldP spid="70" grpId="0"/>
      <p:bldP spid="71" grpId="0"/>
      <p:bldP spid="76" grpId="0"/>
      <p:bldP spid="42" grpId="0"/>
      <p:bldP spid="44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Конечные температуры и спин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592D2-D080-4601-B1A8-2E856075F825}"/>
              </a:ext>
            </a:extLst>
          </p:cNvPr>
          <p:cNvSpPr txBox="1"/>
          <p:nvPr/>
        </p:nvSpPr>
        <p:spPr>
          <a:xfrm>
            <a:off x="374035" y="1134766"/>
            <a:ext cx="4041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Низкие температуры (</a:t>
            </a:r>
            <a:r>
              <a:rPr lang="en-US" dirty="0"/>
              <a:t>matrix squaring</a:t>
            </a:r>
            <a:r>
              <a:rPr lang="ru-RU" dirty="0"/>
              <a:t>):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E81FBA-6834-4C3B-9C83-264AE055F1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077"/>
          <a:stretch/>
        </p:blipFill>
        <p:spPr>
          <a:xfrm>
            <a:off x="1197841" y="1639033"/>
            <a:ext cx="7241427" cy="6355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938649-F0C6-4F6B-B805-EFE0FF3AE1DC}"/>
              </a:ext>
            </a:extLst>
          </p:cNvPr>
          <p:cNvSpPr txBox="1"/>
          <p:nvPr/>
        </p:nvSpPr>
        <p:spPr>
          <a:xfrm>
            <a:off x="9922528" y="1715735"/>
            <a:ext cx="129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Точный п</a:t>
            </a:r>
            <a:r>
              <a:rPr lang="en-US" dirty="0"/>
              <a:t>/</a:t>
            </a:r>
            <a:r>
              <a:rPr lang="ru-RU" dirty="0"/>
              <a:t>п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B4766923-0A6F-482C-BE57-7300DB7C27F9}"/>
              </a:ext>
            </a:extLst>
          </p:cNvPr>
          <p:cNvSpPr/>
          <p:nvPr/>
        </p:nvSpPr>
        <p:spPr>
          <a:xfrm>
            <a:off x="8579048" y="1836483"/>
            <a:ext cx="1054181" cy="174726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DA2B57-4069-49D7-BD16-2AA20CCD3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540" y="2710454"/>
            <a:ext cx="9868143" cy="905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D47F86-234B-4FD1-B931-87A90FA381E8}"/>
                  </a:ext>
                </a:extLst>
              </p:cNvPr>
              <p:cNvSpPr txBox="1"/>
              <p:nvPr/>
            </p:nvSpPr>
            <p:spPr>
              <a:xfrm>
                <a:off x="374035" y="2296705"/>
                <a:ext cx="6083781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Улучшенный п/п </a:t>
                </a:r>
                <a:r>
                  <a:rPr lang="ru-RU" dirty="0" err="1"/>
                  <a:t>Кельбга</a:t>
                </a:r>
                <a:r>
                  <a:rPr lang="ru-RU" dirty="0"/>
                  <a:t> для </a:t>
                </a:r>
                <a:r>
                  <a:rPr lang="en-US" dirty="0"/>
                  <a:t>e-e</a:t>
                </a:r>
                <a:r>
                  <a:rPr lang="ru-RU" dirty="0"/>
                  <a:t> и </a:t>
                </a:r>
                <a:r>
                  <a:rPr lang="en-US" dirty="0"/>
                  <a:t>e-p</a:t>
                </a:r>
                <a:r>
                  <a:rPr lang="ru-RU" dirty="0"/>
                  <a:t> с параметром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ru-R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  <a:endParaRPr lang="ru-RU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D47F86-234B-4FD1-B931-87A90FA38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35" y="2296705"/>
                <a:ext cx="6083781" cy="391646"/>
              </a:xfrm>
              <a:prstGeom prst="rect">
                <a:avLst/>
              </a:prstGeom>
              <a:blipFill>
                <a:blip r:embed="rId8"/>
                <a:stretch>
                  <a:fillRect l="-802" t="-7813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72FE2892-B565-483B-A7FC-A694D53F8E9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8270370" y="3440383"/>
            <a:ext cx="827036" cy="274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44D561-7A62-42A1-A319-05A6B986161F}"/>
              </a:ext>
            </a:extLst>
          </p:cNvPr>
          <p:cNvSpPr txBox="1"/>
          <p:nvPr/>
        </p:nvSpPr>
        <p:spPr>
          <a:xfrm>
            <a:off x="9097406" y="3530479"/>
            <a:ext cx="2412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зависит от типа частиц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3FC07E-93B1-4033-A57F-0D6797542523}"/>
              </a:ext>
            </a:extLst>
          </p:cNvPr>
          <p:cNvSpPr txBox="1"/>
          <p:nvPr/>
        </p:nvSpPr>
        <p:spPr>
          <a:xfrm>
            <a:off x="374035" y="3637809"/>
            <a:ext cx="609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Проекции спинов совпадают или нет – влияет на статистику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F1D1AACB-C3CB-4463-8F39-A8251B66F152}"/>
              </a:ext>
            </a:extLst>
          </p:cNvPr>
          <p:cNvCxnSpPr>
            <a:cxnSpLocks/>
          </p:cNvCxnSpPr>
          <p:nvPr/>
        </p:nvCxnSpPr>
        <p:spPr>
          <a:xfrm flipH="1" flipV="1">
            <a:off x="9224924" y="4369858"/>
            <a:ext cx="798531" cy="83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A53E0F-2942-4FE7-90C2-BCD39B33E9D1}"/>
                  </a:ext>
                </a:extLst>
              </p:cNvPr>
              <p:cNvSpPr txBox="1"/>
              <p:nvPr/>
            </p:nvSpPr>
            <p:spPr>
              <a:xfrm>
                <a:off x="10032812" y="4055004"/>
                <a:ext cx="21014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обменный вклад</a:t>
                </a:r>
                <a:endParaRPr lang="en-US" dirty="0"/>
              </a:p>
              <a:p>
                <a:r>
                  <a:rPr lang="en-US" dirty="0"/>
                  <a:t>(</a:t>
                </a:r>
                <a:r>
                  <a:rPr lang="ru-RU" dirty="0"/>
                  <a:t>из </a:t>
                </a:r>
                <a:r>
                  <a:rPr lang="ru-RU" dirty="0" err="1"/>
                  <a:t>кин</a:t>
                </a:r>
                <a:r>
                  <a:rPr lang="ru-RU" dirty="0"/>
                  <a:t>. вклада в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ru-RU" dirty="0"/>
                  <a:t>)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A53E0F-2942-4FE7-90C2-BCD39B33E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2812" y="4055004"/>
                <a:ext cx="2101473" cy="646331"/>
              </a:xfrm>
              <a:prstGeom prst="rect">
                <a:avLst/>
              </a:prstGeom>
              <a:blipFill>
                <a:blip r:embed="rId9"/>
                <a:stretch>
                  <a:fillRect l="-2609" t="-4717" r="-1449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06AA6073-BBDD-403D-8673-228E84F38368}"/>
              </a:ext>
            </a:extLst>
          </p:cNvPr>
          <p:cNvSpPr txBox="1"/>
          <p:nvPr/>
        </p:nvSpPr>
        <p:spPr>
          <a:xfrm>
            <a:off x="374035" y="4730877"/>
            <a:ext cx="360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Было использовано приближение: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168E9E-2511-40FD-AF3F-1D170D54EF1E}"/>
              </a:ext>
            </a:extLst>
          </p:cNvPr>
          <p:cNvSpPr txBox="1"/>
          <p:nvPr/>
        </p:nvSpPr>
        <p:spPr>
          <a:xfrm>
            <a:off x="227021" y="6440215"/>
            <a:ext cx="5933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de-DE" dirty="0" err="1"/>
              <a:t>Filinov</a:t>
            </a:r>
            <a:r>
              <a:rPr lang="de-DE" dirty="0"/>
              <a:t> A. V. et al. // PRE – 2004. – </a:t>
            </a:r>
            <a:r>
              <a:rPr lang="ru-RU" dirty="0"/>
              <a:t>Т. 70. – №. 4. – С. 046411</a:t>
            </a:r>
            <a:r>
              <a:rPr lang="en-US" dirty="0"/>
              <a:t>]</a:t>
            </a:r>
            <a:endParaRPr lang="ru-RU" dirty="0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4BAA6D1A-1402-44FA-BEEA-A86D608924EE}"/>
              </a:ext>
            </a:extLst>
          </p:cNvPr>
          <p:cNvSpPr/>
          <p:nvPr/>
        </p:nvSpPr>
        <p:spPr>
          <a:xfrm flipH="1">
            <a:off x="5517521" y="5260541"/>
            <a:ext cx="1261793" cy="169365"/>
          </a:xfrm>
          <a:prstGeom prst="right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D7EBEFC-7F4F-4C8B-AC5A-40BF003A97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52" y="4044810"/>
            <a:ext cx="5796717" cy="609794"/>
          </a:xfrm>
          <a:prstGeom prst="rect">
            <a:avLst/>
          </a:prstGeom>
        </p:spPr>
      </p:pic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F0C5F38-4929-48D3-A18C-94D650645552}"/>
              </a:ext>
            </a:extLst>
          </p:cNvPr>
          <p:cNvSpPr/>
          <p:nvPr/>
        </p:nvSpPr>
        <p:spPr>
          <a:xfrm>
            <a:off x="5748489" y="3945371"/>
            <a:ext cx="3401335" cy="785506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06E7D38-893C-40B3-AAF7-FC03331634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33" y="5188714"/>
            <a:ext cx="3957005" cy="31301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1553C60-A763-4877-92B7-6D432C00A53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64" y="5096433"/>
            <a:ext cx="4116466" cy="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6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 animBg="1"/>
      <p:bldP spid="14" grpId="0"/>
      <p:bldP spid="17" grpId="0"/>
      <p:bldP spid="18" grpId="0"/>
      <p:bldP spid="27" grpId="0"/>
      <p:bldP spid="33" grpId="0"/>
      <p:bldP spid="38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752521F-5B53-4FFF-905A-F268BD4AE5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46" t="7389" r="10401" b="4459"/>
          <a:stretch/>
        </p:blipFill>
        <p:spPr>
          <a:xfrm>
            <a:off x="7915659" y="1541928"/>
            <a:ext cx="4212841" cy="364410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Проблемы неправильного отталкивания </a:t>
            </a:r>
            <a:r>
              <a:rPr lang="en-US" dirty="0"/>
              <a:t>e-e</a:t>
            </a:r>
            <a:endParaRPr lang="ru-RU" dirty="0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C3F5D7-BCFC-4B58-B34E-3A9A1BC3053F}"/>
              </a:ext>
            </a:extLst>
          </p:cNvPr>
          <p:cNvSpPr txBox="1"/>
          <p:nvPr/>
        </p:nvSpPr>
        <p:spPr>
          <a:xfrm>
            <a:off x="437786" y="746730"/>
            <a:ext cx="11236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C2C36"/>
                </a:solidFill>
                <a:effectLst/>
                <a:latin typeface="+mj-lt"/>
              </a:rPr>
              <a:t>Отталкивание между электронами недостаточно сильное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C2C36"/>
                </a:solidFill>
                <a:latin typeface="+mj-lt"/>
              </a:rPr>
              <a:t>О</a:t>
            </a:r>
            <a:r>
              <a:rPr lang="ru-RU" b="0" i="0" dirty="0">
                <a:solidFill>
                  <a:srgbClr val="2C2C36"/>
                </a:solidFill>
                <a:effectLst/>
                <a:latin typeface="+mj-lt"/>
              </a:rPr>
              <a:t>бразование связных состояний между электронами (нарушение принципа Паули)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C2C36"/>
                </a:solidFill>
                <a:latin typeface="+mj-lt"/>
              </a:rPr>
              <a:t>Ф</a:t>
            </a:r>
            <a:r>
              <a:rPr lang="ru-RU" b="0" i="0" dirty="0">
                <a:solidFill>
                  <a:srgbClr val="2C2C36"/>
                </a:solidFill>
                <a:effectLst/>
                <a:latin typeface="+mj-lt"/>
              </a:rPr>
              <a:t>ормируются физически некорректные комплексы (</a:t>
            </a:r>
            <a:r>
              <a:rPr lang="en-US" b="0" i="0" dirty="0">
                <a:solidFill>
                  <a:srgbClr val="2C2C36"/>
                </a:solidFill>
                <a:effectLst/>
                <a:latin typeface="+mj-lt"/>
              </a:rPr>
              <a:t>T &lt; 50 </a:t>
            </a:r>
            <a:r>
              <a:rPr lang="ru-RU" b="0" i="0" dirty="0" err="1">
                <a:solidFill>
                  <a:srgbClr val="2C2C36"/>
                </a:solidFill>
                <a:effectLst/>
                <a:latin typeface="+mj-lt"/>
              </a:rPr>
              <a:t>кК</a:t>
            </a:r>
            <a:r>
              <a:rPr lang="ru-RU" b="0" i="0" dirty="0">
                <a:solidFill>
                  <a:srgbClr val="2C2C36"/>
                </a:solidFill>
                <a:effectLst/>
                <a:latin typeface="+mj-lt"/>
              </a:rPr>
              <a:t>), энергия занижается</a:t>
            </a:r>
            <a:endParaRPr lang="ru-RU" dirty="0">
              <a:latin typeface="+mj-lt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16DC5CD-A3CF-4E62-83E5-D91AF1814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8" t="22049" r="588" b="14219"/>
          <a:stretch/>
        </p:blipFill>
        <p:spPr>
          <a:xfrm>
            <a:off x="2473346" y="5649605"/>
            <a:ext cx="7245308" cy="6230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769D40-28C5-49A5-AE7A-068DABE81E6E}"/>
              </a:ext>
            </a:extLst>
          </p:cNvPr>
          <p:cNvSpPr txBox="1"/>
          <p:nvPr/>
        </p:nvSpPr>
        <p:spPr>
          <a:xfrm>
            <a:off x="437786" y="5280273"/>
            <a:ext cx="4892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Коррекция сил</a:t>
            </a:r>
            <a:r>
              <a:rPr lang="en-US" dirty="0"/>
              <a:t> </a:t>
            </a:r>
            <a:r>
              <a:rPr lang="ru-RU" dirty="0"/>
              <a:t>для «учета конечного размера»: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34AA15-E530-4BAC-9CD3-2EB5D21C1C64}"/>
                  </a:ext>
                </a:extLst>
              </p:cNvPr>
              <p:cNvSpPr txBox="1"/>
              <p:nvPr/>
            </p:nvSpPr>
            <p:spPr>
              <a:xfrm>
                <a:off x="437786" y="6363420"/>
                <a:ext cx="5739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/>
                  <a:t>Параметр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ⅇⅇ</m:t>
                        </m:r>
                      </m:sub>
                      <m:sup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ru-RU" dirty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ru-RU" b="0" i="0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dirty="0"/>
                  <a:t>, выбирается минимально возможным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34AA15-E530-4BAC-9CD3-2EB5D21C1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86" y="6363420"/>
                <a:ext cx="5739905" cy="369332"/>
              </a:xfrm>
              <a:prstGeom prst="rect">
                <a:avLst/>
              </a:prstGeom>
              <a:blipFill>
                <a:blip r:embed="rId5"/>
                <a:stretch>
                  <a:fillRect l="-956" t="-10000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E80D2290-9247-4402-AED2-BA98CC6861F2}"/>
              </a:ext>
            </a:extLst>
          </p:cNvPr>
          <p:cNvGrpSpPr/>
          <p:nvPr/>
        </p:nvGrpSpPr>
        <p:grpSpPr>
          <a:xfrm>
            <a:off x="6056201" y="2572064"/>
            <a:ext cx="1691780" cy="1713871"/>
            <a:chOff x="5486443" y="1936829"/>
            <a:chExt cx="1691780" cy="1713871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A0300216-A663-4FF1-BA4D-3F9B21DFA7C2}"/>
                </a:ext>
              </a:extLst>
            </p:cNvPr>
            <p:cNvSpPr/>
            <p:nvPr/>
          </p:nvSpPr>
          <p:spPr>
            <a:xfrm>
              <a:off x="5527169" y="2440341"/>
              <a:ext cx="506706" cy="48923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EAC72CF7-6292-4F9B-AA0B-D3892B5628FC}"/>
                </a:ext>
              </a:extLst>
            </p:cNvPr>
            <p:cNvSpPr/>
            <p:nvPr/>
          </p:nvSpPr>
          <p:spPr>
            <a:xfrm>
              <a:off x="6671517" y="2447136"/>
              <a:ext cx="506706" cy="489234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34" name="Правая фигурная скобка 33">
              <a:extLst>
                <a:ext uri="{FF2B5EF4-FFF2-40B4-BE49-F238E27FC236}">
                  <a16:creationId xmlns:a16="http://schemas.microsoft.com/office/drawing/2014/main" id="{40556345-B419-44EE-B805-476608691153}"/>
                </a:ext>
              </a:extLst>
            </p:cNvPr>
            <p:cNvSpPr/>
            <p:nvPr/>
          </p:nvSpPr>
          <p:spPr>
            <a:xfrm rot="5400000">
              <a:off x="6233355" y="2628173"/>
              <a:ext cx="244614" cy="1150281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5570388-13EC-4620-A6B8-A39123D54556}"/>
                </a:ext>
              </a:extLst>
            </p:cNvPr>
            <p:cNvSpPr txBox="1"/>
            <p:nvPr/>
          </p:nvSpPr>
          <p:spPr>
            <a:xfrm>
              <a:off x="6228015" y="3281368"/>
              <a:ext cx="264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</a:t>
              </a:r>
              <a:endParaRPr lang="ru-RU" dirty="0"/>
            </a:p>
          </p:txBody>
        </p:sp>
        <p:sp>
          <p:nvSpPr>
            <p:cNvPr id="36" name="Правая фигурная скобка 35">
              <a:extLst>
                <a:ext uri="{FF2B5EF4-FFF2-40B4-BE49-F238E27FC236}">
                  <a16:creationId xmlns:a16="http://schemas.microsoft.com/office/drawing/2014/main" id="{A42BC49B-0DD4-460C-BE93-60E28794CBCB}"/>
                </a:ext>
              </a:extLst>
            </p:cNvPr>
            <p:cNvSpPr/>
            <p:nvPr/>
          </p:nvSpPr>
          <p:spPr>
            <a:xfrm rot="5400000" flipH="1">
              <a:off x="6230388" y="2116107"/>
              <a:ext cx="244615" cy="637642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6B8B467-48E6-4867-8B11-48E95D4B6386}"/>
                    </a:ext>
                  </a:extLst>
                </p:cNvPr>
                <p:cNvSpPr txBox="1"/>
                <p:nvPr/>
              </p:nvSpPr>
              <p:spPr>
                <a:xfrm>
                  <a:off x="5922623" y="1936829"/>
                  <a:ext cx="10191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dirty="0" smtClean="0"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lang="ru-RU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ru-RU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 dirty="0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6B8B467-48E6-4867-8B11-48E95D4B63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2623" y="1936829"/>
                  <a:ext cx="1019162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D09BD9F-DA7C-41D6-8126-F76B9B544519}"/>
                    </a:ext>
                  </a:extLst>
                </p:cNvPr>
                <p:cNvSpPr txBox="1"/>
                <p:nvPr/>
              </p:nvSpPr>
              <p:spPr>
                <a:xfrm>
                  <a:off x="5486443" y="2462720"/>
                  <a:ext cx="67997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 dirty="0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u-RU" i="1" dirty="0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ru-RU" i="1" dirty="0">
                                <a:latin typeface="Cambria Math" panose="02040503050406030204" pitchFamily="18" charset="0"/>
                              </a:rPr>
                              <m:t>𝑒𝑒</m:t>
                            </m:r>
                          </m:sub>
                        </m:sSub>
                      </m:oMath>
                    </m:oMathPara>
                  </a14:m>
                  <a:endParaRPr lang="ru-RU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CD09BD9F-DA7C-41D6-8126-F76B9B5445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6443" y="2462720"/>
                  <a:ext cx="679976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87B00E0-39CC-4BDB-90D0-7A70CCCF2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24" y="2464904"/>
            <a:ext cx="1998435" cy="1645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242FC38-DF40-46B2-96A0-843454BFA675}"/>
                  </a:ext>
                </a:extLst>
              </p:cNvPr>
              <p:cNvSpPr txBox="1"/>
              <p:nvPr/>
            </p:nvSpPr>
            <p:spPr>
              <a:xfrm>
                <a:off x="746941" y="4116097"/>
                <a:ext cx="5541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ru-RU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  <a:endParaRPr lang="ru-RU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242FC38-DF40-46B2-96A0-843454BFA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941" y="4116097"/>
                <a:ext cx="554191" cy="369332"/>
              </a:xfrm>
              <a:prstGeom prst="rect">
                <a:avLst/>
              </a:prstGeom>
              <a:blipFill>
                <a:blip r:embed="rId9"/>
                <a:stretch>
                  <a:fillRect t="-8197" r="-10000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04A3402-176C-48DC-ACFA-9F9D537654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65" y="1814614"/>
            <a:ext cx="3048671" cy="304867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ACF9087-6F4B-4885-B48F-1C31A602E56D}"/>
              </a:ext>
            </a:extLst>
          </p:cNvPr>
          <p:cNvSpPr txBox="1"/>
          <p:nvPr/>
        </p:nvSpPr>
        <p:spPr>
          <a:xfrm>
            <a:off x="3185467" y="4805483"/>
            <a:ext cx="195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коллапс «в точку»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E1E569-DB78-4916-8EA8-D910F2FA672F}"/>
              </a:ext>
            </a:extLst>
          </p:cNvPr>
          <p:cNvSpPr txBox="1"/>
          <p:nvPr/>
        </p:nvSpPr>
        <p:spPr>
          <a:xfrm>
            <a:off x="8905972" y="5095607"/>
            <a:ext cx="2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РФР электронов ↑↑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D84F9FA3-7F6E-4406-9152-1CD199900EAF}"/>
              </a:ext>
            </a:extLst>
          </p:cNvPr>
          <p:cNvSpPr/>
          <p:nvPr/>
        </p:nvSpPr>
        <p:spPr>
          <a:xfrm>
            <a:off x="4065293" y="5649605"/>
            <a:ext cx="1264793" cy="623061"/>
          </a:xfrm>
          <a:prstGeom prst="rect">
            <a:avLst/>
          </a:prstGeom>
          <a:noFill/>
          <a:ln w="5715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962BB4-1203-4925-9DB4-B39703F18362}"/>
              </a:ext>
            </a:extLst>
          </p:cNvPr>
          <p:cNvSpPr txBox="1"/>
          <p:nvPr/>
        </p:nvSpPr>
        <p:spPr>
          <a:xfrm>
            <a:off x="38895" y="2075953"/>
            <a:ext cx="9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протон  </a:t>
            </a: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0100D484-ACED-4486-8FBF-945D2FA2D9F0}"/>
              </a:ext>
            </a:extLst>
          </p:cNvPr>
          <p:cNvCxnSpPr>
            <a:cxnSpLocks/>
          </p:cNvCxnSpPr>
          <p:nvPr/>
        </p:nvCxnSpPr>
        <p:spPr>
          <a:xfrm>
            <a:off x="531466" y="2371489"/>
            <a:ext cx="160684" cy="468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7" grpId="0"/>
      <p:bldP spid="28" grpId="0"/>
      <p:bldP spid="46" grpId="0"/>
      <p:bldP spid="50" grpId="0"/>
      <p:bldP spid="51" grpId="0"/>
      <p:bldP spid="5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G1">
            <a:hlinkClick r:id="" action="ppaction://media"/>
            <a:extLst>
              <a:ext uri="{FF2B5EF4-FFF2-40B4-BE49-F238E27FC236}">
                <a16:creationId xmlns:a16="http://schemas.microsoft.com/office/drawing/2014/main" id="{4F9D6F9E-E901-40C2-B097-338BF3450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7368" t="30325" r="51801" b="28280"/>
          <a:stretch/>
        </p:blipFill>
        <p:spPr>
          <a:xfrm>
            <a:off x="6558834" y="656708"/>
            <a:ext cx="4863600" cy="4930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7C9618-D46A-4931-834E-16A4A365EB41}"/>
                  </a:ext>
                </a:extLst>
              </p:cNvPr>
              <p:cNvSpPr txBox="1"/>
              <p:nvPr/>
            </p:nvSpPr>
            <p:spPr>
              <a:xfrm>
                <a:off x="1338636" y="5587444"/>
                <a:ext cx="39986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 = </a:t>
                </a:r>
                <a:r>
                  <a:rPr lang="ru-RU" sz="2800" dirty="0"/>
                  <a:t>24</a:t>
                </a:r>
                <a:r>
                  <a:rPr lang="en-US" sz="2800" dirty="0"/>
                  <a:t> </a:t>
                </a:r>
                <a:r>
                  <a:rPr lang="ru-RU" sz="2800" dirty="0" err="1"/>
                  <a:t>кК</a:t>
                </a:r>
                <a:r>
                  <a:rPr lang="ru-RU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28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ru-RU" sz="28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sz="28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800" i="1" smtClean="0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sSup>
                      <m:sSupPr>
                        <m:ctrlPr>
                          <a:rPr lang="ru-RU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B7C9618-D46A-4931-834E-16A4A365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636" y="5587444"/>
                <a:ext cx="3998659" cy="523220"/>
              </a:xfrm>
              <a:prstGeom prst="rect">
                <a:avLst/>
              </a:prstGeom>
              <a:blipFill>
                <a:blip r:embed="rId8"/>
                <a:stretch>
                  <a:fillRect l="-3201" t="-11765" b="-3411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0.5">
            <a:hlinkClick r:id="" action="ppaction://media"/>
            <a:extLst>
              <a:ext uri="{FF2B5EF4-FFF2-40B4-BE49-F238E27FC236}">
                <a16:creationId xmlns:a16="http://schemas.microsoft.com/office/drawing/2014/main" id="{0DB62CE8-46C4-4258-BD2A-990D574B052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24544" t="26888" r="28841" b="27018"/>
          <a:stretch/>
        </p:blipFill>
        <p:spPr>
          <a:xfrm>
            <a:off x="769566" y="730248"/>
            <a:ext cx="4862884" cy="48085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54CAF6-B469-4577-8299-36FF88959540}"/>
                  </a:ext>
                </a:extLst>
              </p:cNvPr>
              <p:cNvSpPr txBox="1"/>
              <p:nvPr/>
            </p:nvSpPr>
            <p:spPr>
              <a:xfrm>
                <a:off x="7437924" y="5617414"/>
                <a:ext cx="38819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T = </a:t>
                </a:r>
                <a:r>
                  <a:rPr lang="ru-RU" sz="2800" dirty="0"/>
                  <a:t>6</a:t>
                </a:r>
                <a:r>
                  <a:rPr lang="en-US" sz="2800" dirty="0"/>
                  <a:t> </a:t>
                </a:r>
                <a:r>
                  <a:rPr lang="ru-RU" sz="2800" dirty="0" err="1"/>
                  <a:t>кК</a:t>
                </a:r>
                <a:r>
                  <a:rPr lang="ru-RU" sz="28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ru-RU" sz="28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ru-RU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28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sSup>
                      <m:sSupPr>
                        <m:ctrlPr>
                          <a:rPr lang="ru-RU" sz="28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800" i="1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C54CAF6-B469-4577-8299-36FF88959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7924" y="5617414"/>
                <a:ext cx="3881960" cy="523220"/>
              </a:xfrm>
              <a:prstGeom prst="rect">
                <a:avLst/>
              </a:prstGeom>
              <a:blipFill>
                <a:blip r:embed="rId10"/>
                <a:stretch>
                  <a:fillRect l="-3140" t="-10465" b="-325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B4121-1A16-41BD-BF3F-F435ABBAF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7637" y="6335059"/>
            <a:ext cx="353076" cy="3832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489020-FA06-4140-B100-708210F1E89D}"/>
              </a:ext>
            </a:extLst>
          </p:cNvPr>
          <p:cNvSpPr txBox="1"/>
          <p:nvPr/>
        </p:nvSpPr>
        <p:spPr>
          <a:xfrm>
            <a:off x="4660713" y="6348944"/>
            <a:ext cx="1108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протон 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720A35-9B0E-4D04-B8C4-76C130896D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9110" y="6370309"/>
            <a:ext cx="352800" cy="347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25D142-D3BD-4E5A-A217-6FD963F20206}"/>
              </a:ext>
            </a:extLst>
          </p:cNvPr>
          <p:cNvSpPr txBox="1"/>
          <p:nvPr/>
        </p:nvSpPr>
        <p:spPr>
          <a:xfrm>
            <a:off x="6159360" y="6391376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97227E-A7F4-4B7F-AA4F-AD1AEFE58F99}"/>
              </a:ext>
            </a:extLst>
          </p:cNvPr>
          <p:cNvSpPr txBox="1"/>
          <p:nvPr/>
        </p:nvSpPr>
        <p:spPr>
          <a:xfrm>
            <a:off x="6671984" y="6359626"/>
            <a:ext cx="1308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электрон 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096A49-15C4-4B7C-A772-F2569C16C4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9184" y="6392876"/>
            <a:ext cx="352800" cy="31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150A20-EDDC-44B3-AC96-4AD027888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" t="1471" r="4577" b="2930"/>
          <a:stretch/>
        </p:blipFill>
        <p:spPr>
          <a:xfrm>
            <a:off x="157254" y="689372"/>
            <a:ext cx="5131124" cy="467695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Сравнение с МКИТ по структуре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D354FE-BE55-444D-9AF5-438D2CB5AC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1" t="8408" r="8583" b="23971"/>
          <a:stretch/>
        </p:blipFill>
        <p:spPr>
          <a:xfrm>
            <a:off x="6167422" y="1020287"/>
            <a:ext cx="5368265" cy="4348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78BC1B-F725-4EC8-9E68-CB8F5BF1E9D3}"/>
              </a:ext>
            </a:extLst>
          </p:cNvPr>
          <p:cNvSpPr txBox="1"/>
          <p:nvPr/>
        </p:nvSpPr>
        <p:spPr>
          <a:xfrm>
            <a:off x="4403098" y="5518312"/>
            <a:ext cx="3611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Принцип Паули выполняется, однако происходит чрезмерное образование молекул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4E33F-39CB-4FB1-9088-F1A047AA0010}"/>
              </a:ext>
            </a:extLst>
          </p:cNvPr>
          <p:cNvSpPr txBox="1"/>
          <p:nvPr/>
        </p:nvSpPr>
        <p:spPr>
          <a:xfrm>
            <a:off x="1590007" y="5294621"/>
            <a:ext cx="2654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Коэффициент ионизации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40EB9F-D779-4182-836F-FA62C1D15AF0}"/>
              </a:ext>
            </a:extLst>
          </p:cNvPr>
          <p:cNvSpPr txBox="1"/>
          <p:nvPr/>
        </p:nvSpPr>
        <p:spPr>
          <a:xfrm>
            <a:off x="7402563" y="5276297"/>
            <a:ext cx="332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Состав плазмы при </a:t>
            </a:r>
            <a:r>
              <a:rPr lang="en-US" dirty="0"/>
              <a:t>T = 31250 </a:t>
            </a:r>
            <a:r>
              <a:rPr lang="ru-RU" dirty="0"/>
              <a:t>К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CBBF36-54ED-4C00-9707-4D4F822AF7F8}"/>
              </a:ext>
            </a:extLst>
          </p:cNvPr>
          <p:cNvSpPr txBox="1"/>
          <p:nvPr/>
        </p:nvSpPr>
        <p:spPr>
          <a:xfrm>
            <a:off x="227021" y="6440215"/>
            <a:ext cx="624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Bonitz</a:t>
            </a:r>
            <a:r>
              <a:rPr lang="en-US" dirty="0"/>
              <a:t> M. et al. //Physics of Plasmas. – 2024. – Т. 31. – №. 11]</a:t>
            </a:r>
            <a:endParaRPr lang="ru-RU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98E70DC-E6B8-4866-BD4E-77C6B65CC1AF}"/>
              </a:ext>
            </a:extLst>
          </p:cNvPr>
          <p:cNvCxnSpPr>
            <a:cxnSpLocks/>
          </p:cNvCxnSpPr>
          <p:nvPr/>
        </p:nvCxnSpPr>
        <p:spPr>
          <a:xfrm flipV="1">
            <a:off x="6878385" y="4449692"/>
            <a:ext cx="1135720" cy="106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BFFD89A5-F366-449A-9BED-5F8956C96619}"/>
              </a:ext>
            </a:extLst>
          </p:cNvPr>
          <p:cNvCxnSpPr>
            <a:cxnSpLocks/>
          </p:cNvCxnSpPr>
          <p:nvPr/>
        </p:nvCxnSpPr>
        <p:spPr>
          <a:xfrm flipV="1">
            <a:off x="6878385" y="4344856"/>
            <a:ext cx="524178" cy="1173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ED121F3-8F12-4199-AD40-140F53F6BC64}"/>
              </a:ext>
            </a:extLst>
          </p:cNvPr>
          <p:cNvSpPr txBox="1"/>
          <p:nvPr/>
        </p:nvSpPr>
        <p:spPr>
          <a:xfrm>
            <a:off x="3911941" y="1557427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62.5 </a:t>
            </a:r>
            <a:r>
              <a:rPr lang="ru-RU" sz="1400" dirty="0" err="1"/>
              <a:t>кК</a:t>
            </a:r>
            <a:endParaRPr lang="ru-RU" sz="1400" dirty="0"/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9BD72A76-F60B-4261-838E-658B69845689}"/>
              </a:ext>
            </a:extLst>
          </p:cNvPr>
          <p:cNvCxnSpPr>
            <a:cxnSpLocks/>
          </p:cNvCxnSpPr>
          <p:nvPr/>
        </p:nvCxnSpPr>
        <p:spPr>
          <a:xfrm flipH="1">
            <a:off x="3478530" y="1725930"/>
            <a:ext cx="506730" cy="2171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710332C-8762-4923-951D-E6A85FC2AA3B}"/>
              </a:ext>
            </a:extLst>
          </p:cNvPr>
          <p:cNvSpPr txBox="1"/>
          <p:nvPr/>
        </p:nvSpPr>
        <p:spPr>
          <a:xfrm>
            <a:off x="997291" y="2343240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31.3 </a:t>
            </a:r>
            <a:r>
              <a:rPr lang="ru-RU" sz="1400" dirty="0" err="1"/>
              <a:t>кК</a:t>
            </a:r>
            <a:endParaRPr lang="ru-RU" sz="1400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93112C69-07E4-4AA3-9BF9-6AC9306A7227}"/>
              </a:ext>
            </a:extLst>
          </p:cNvPr>
          <p:cNvCxnSpPr>
            <a:cxnSpLocks/>
          </p:cNvCxnSpPr>
          <p:nvPr/>
        </p:nvCxnSpPr>
        <p:spPr>
          <a:xfrm flipV="1">
            <a:off x="1647825" y="2152650"/>
            <a:ext cx="485775" cy="252413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F326D8-3C13-4E4D-B8E9-D1428702FCF2}"/>
              </a:ext>
            </a:extLst>
          </p:cNvPr>
          <p:cNvSpPr txBox="1"/>
          <p:nvPr/>
        </p:nvSpPr>
        <p:spPr>
          <a:xfrm>
            <a:off x="1841232" y="3698236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15.6 </a:t>
            </a:r>
            <a:r>
              <a:rPr lang="ru-RU" sz="1400" dirty="0" err="1"/>
              <a:t>кК</a:t>
            </a:r>
            <a:endParaRPr lang="ru-RU" sz="1400" dirty="0"/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49DECDB7-ADB5-4839-B536-28185FD0F19D}"/>
              </a:ext>
            </a:extLst>
          </p:cNvPr>
          <p:cNvCxnSpPr>
            <a:cxnSpLocks/>
          </p:cNvCxnSpPr>
          <p:nvPr/>
        </p:nvCxnSpPr>
        <p:spPr>
          <a:xfrm flipH="1">
            <a:off x="1394460" y="3929659"/>
            <a:ext cx="506730" cy="21717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7B97E3-9F85-436F-8544-B86F67D99C25}"/>
                  </a:ext>
                </a:extLst>
              </p:cNvPr>
              <p:cNvSpPr txBox="1"/>
              <p:nvPr/>
            </p:nvSpPr>
            <p:spPr>
              <a:xfrm>
                <a:off x="8483947" y="1293337"/>
                <a:ext cx="4634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40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ru-RU" sz="140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57B97E3-9F85-436F-8544-B86F67D99C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3947" y="1293337"/>
                <a:ext cx="463460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5A332DC-CBA2-4748-9239-0DF7C3CC6197}"/>
              </a:ext>
            </a:extLst>
          </p:cNvPr>
          <p:cNvCxnSpPr>
            <a:cxnSpLocks/>
          </p:cNvCxnSpPr>
          <p:nvPr/>
        </p:nvCxnSpPr>
        <p:spPr>
          <a:xfrm>
            <a:off x="8760888" y="1514026"/>
            <a:ext cx="383112" cy="3862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D820A9-66EE-4FDC-8EFF-548C93519F31}"/>
                  </a:ext>
                </a:extLst>
              </p:cNvPr>
              <p:cNvSpPr txBox="1"/>
              <p:nvPr/>
            </p:nvSpPr>
            <p:spPr>
              <a:xfrm>
                <a:off x="8571344" y="3985479"/>
                <a:ext cx="4284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140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ru-RU" sz="14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BD820A9-66EE-4FDC-8EFF-548C93519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1344" y="3985479"/>
                <a:ext cx="428451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8B477FD-5D46-486C-A9A6-9373DDC9181B}"/>
              </a:ext>
            </a:extLst>
          </p:cNvPr>
          <p:cNvCxnSpPr>
            <a:cxnSpLocks/>
          </p:cNvCxnSpPr>
          <p:nvPr/>
        </p:nvCxnSpPr>
        <p:spPr>
          <a:xfrm flipH="1">
            <a:off x="8306578" y="4220363"/>
            <a:ext cx="370697" cy="21125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79A5B7-17FF-436F-982D-0619CF7064A3}"/>
                  </a:ext>
                </a:extLst>
              </p:cNvPr>
              <p:cNvSpPr txBox="1"/>
              <p:nvPr/>
            </p:nvSpPr>
            <p:spPr>
              <a:xfrm>
                <a:off x="8903353" y="3082496"/>
                <a:ext cx="361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79A5B7-17FF-436F-982D-0619CF706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353" y="3082496"/>
                <a:ext cx="361445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AE038E7-A29A-45A0-91B9-27A55C83339C}"/>
              </a:ext>
            </a:extLst>
          </p:cNvPr>
          <p:cNvCxnSpPr>
            <a:cxnSpLocks/>
          </p:cNvCxnSpPr>
          <p:nvPr/>
        </p:nvCxnSpPr>
        <p:spPr>
          <a:xfrm flipH="1">
            <a:off x="8705851" y="3305175"/>
            <a:ext cx="293944" cy="262432"/>
          </a:xfrm>
          <a:prstGeom prst="straightConnector1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89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7" grpId="0"/>
      <p:bldP spid="2" grpId="0"/>
      <p:bldP spid="16" grpId="0"/>
      <p:bldP spid="21" grpId="0"/>
      <p:bldP spid="24" grpId="0"/>
      <p:bldP spid="26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A02888F-7D4D-4C5D-8D81-6C93B326B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713"/>
            <a:ext cx="10972800" cy="540883"/>
          </a:xfrm>
        </p:spPr>
        <p:txBody>
          <a:bodyPr/>
          <a:lstStyle/>
          <a:p>
            <a:r>
              <a:rPr lang="ru-RU" dirty="0"/>
              <a:t>Сравнение с МКИТ по энергии</a:t>
            </a: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702F3F79-24DA-4505-8B20-283B1B10F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8116" y="3"/>
            <a:ext cx="1093885" cy="365125"/>
          </a:xfrm>
        </p:spPr>
        <p:txBody>
          <a:bodyPr/>
          <a:lstStyle/>
          <a:p>
            <a:fld id="{CC173F88-3387-453B-9303-AC0210B95CB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CC9EE6-EDE2-4CC1-BCDE-6419600DC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5" t="4331" r="6091" b="1740"/>
          <a:stretch/>
        </p:blipFill>
        <p:spPr>
          <a:xfrm>
            <a:off x="6285108" y="917268"/>
            <a:ext cx="5760000" cy="48519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D78A38-4114-4425-BC0C-989870F60BFA}"/>
              </a:ext>
            </a:extLst>
          </p:cNvPr>
          <p:cNvSpPr txBox="1"/>
          <p:nvPr/>
        </p:nvSpPr>
        <p:spPr>
          <a:xfrm>
            <a:off x="2368206" y="5790083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62.5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60524-FEB5-4C05-AEE5-890EF1A08809}"/>
              </a:ext>
            </a:extLst>
          </p:cNvPr>
          <p:cNvSpPr txBox="1"/>
          <p:nvPr/>
        </p:nvSpPr>
        <p:spPr>
          <a:xfrm>
            <a:off x="8221035" y="5790083"/>
            <a:ext cx="18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Изотерма 31.3</a:t>
            </a:r>
            <a:r>
              <a:rPr lang="en-US" dirty="0"/>
              <a:t> </a:t>
            </a:r>
            <a:r>
              <a:rPr lang="ru-RU" dirty="0" err="1"/>
              <a:t>кК</a:t>
            </a:r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8EB86B-ADC2-4E62-BD58-68763D5AC992}"/>
              </a:ext>
            </a:extLst>
          </p:cNvPr>
          <p:cNvSpPr txBox="1"/>
          <p:nvPr/>
        </p:nvSpPr>
        <p:spPr>
          <a:xfrm>
            <a:off x="157130" y="6452955"/>
            <a:ext cx="668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Filinov</a:t>
            </a:r>
            <a:r>
              <a:rPr lang="en-US" dirty="0"/>
              <a:t> A. V., </a:t>
            </a:r>
            <a:r>
              <a:rPr lang="en-US" dirty="0" err="1"/>
              <a:t>Bonitz</a:t>
            </a:r>
            <a:r>
              <a:rPr lang="en-US" dirty="0"/>
              <a:t> M. //PRE. – 2023. – Т. 108. – №. 5. – С. 055212]</a:t>
            </a: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4B826C6-AA65-4021-9C21-7BA6807D7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97" t="12145" r="11680" b="521"/>
          <a:stretch/>
        </p:blipFill>
        <p:spPr>
          <a:xfrm>
            <a:off x="304800" y="976785"/>
            <a:ext cx="5760000" cy="479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8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6.213"/>
  <p:tag name="ORIGINALWIDTH" val=" 905.1368"/>
  <p:tag name="OUTPUTTYPE" val="PNG"/>
  <p:tag name="IGUANATEXVERSION" val="162"/>
  <p:tag name="LATEXADDIN" val="\documentclass{article}&#10;\usepackage{amsmath}&#10;\pagestyle{empty}&#10;\begin{document}&#10;&#10;&#10;\addtocounter{equation}{5}&#10;\parbox{1.5\linewidth}{&#10;\begin{equation*}&#10;\cfrac{d  \hat{\rho}(\beta)}{d  \beta} = - \hat{H}\hat{\rho}(\beta)&#10;\end{equation*}&#10;}&#10;&#10;\end{document}"/>
  <p:tag name="IGUANATEXSIZE" val="18"/>
  <p:tag name="IGUANATEXCURSOR" val="233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30.4837"/>
  <p:tag name="ORIGINALWIDTH" val=" 5221.597"/>
  <p:tag name="OUTPUTTYPE" val="PNG"/>
  <p:tag name="IGUANATEXVERSION" val="162"/>
  <p:tag name="LATEXADDIN" val="\documentclass{article}&#10;\usepackage{amsmath}&#10;\pagestyle{empty}&#10;\begin{document}&#10;&#10;&#10;\addtocounter{equation}{4}&#10;\parbox{1.5\linewidth}{&#10;\begin{equation*}&#10;\Phi(\textbf{r}_{ij},\textbf{r}_{ij};r_m, \beta) = \Phi_0(\textbf{r}_{ij},\textbf{r}_{ij};\beta) \\+ \Phi_1(\textbf{r}_{ij},\textbf{r}_{ij};r_m,\beta) \equiv \Phi(r_{ij};r_m, \beta) = &#10;\Phi_0(r_{ij};\beta) + \Phi_1(r_{ij};r_m, \beta)&#10;\end{equation*}&#10;}&#10;&#10;\end{document}"/>
  <p:tag name="IGUANATEXSIZE" val="18"/>
  <p:tag name="IGUANATEXCURSOR" val="399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2.9547"/>
  <p:tag name="ORIGINALWIDTH" val="2391.451"/>
  <p:tag name="LATEXADDIN" val="\documentclass{article}&#10;\usepackage{amsmath}&#10;\pagestyle{empty}&#10;\begin{document}&#10;&#10;&#10;%\addtocounter{equation}{1}&#10;\parbox{1\linewidth}{&#10;\begin{equation}&#10;\sum_{i = 1}^Nq_i = 0\end{equation}&#10;}&#10;&#10;\end{document}"/>
  <p:tag name="IGUANATEXSIZE" val="18"/>
  <p:tag name="IGUANATEXCURSOR" val="164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0.9411"/>
  <p:tag name="ORIGINALWIDTH" val="3832.021"/>
  <p:tag name="LATEXADDIN" val="\documentclass{article}&#10;\usepackage{amsmath}&#10;\pagestyle{empty}&#10;\begin{document}&#10;&#10;\addtocounter{equation}{1}&#10;\parbox{1\linewidth}{&#10;\begin{equation}&#10;\hat{V} = \cfrac{1}{2}\,\sideset{}{'}\sum_{\textbf{n}}\sum_{i=1}^N\sum\limits_{j=1}^N\cfrac{q_iq_j}{|\textbf{r}_{ij} + L\textbf{n}|}&#10;=\cfrac{1}{2}\sum_{i=1}^N\sum\limits_{\substack{j=1\\ i\neq j}}^Nq_iq_j\phi(\textbf{r}_{ij}) + \cfrac{\chi}{2L}\sum_{i=1}^Nq^2_i&#10;\end{equation}&#10;}&#10;&#10;&#10;\end{document}"/>
  <p:tag name="IGUANATEXSIZE" val="18"/>
  <p:tag name="IGUANATEXCURSOR" val="155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6.9517"/>
  <p:tag name="ORIGINALWIDTH" val="3190.101"/>
  <p:tag name="LATEXADDIN" val="\documentclass{article}&#10;\usepackage{amsmath}&#10;\pagestyle{empty}&#10;\begin{document}&#10;&#10;\addtocounter{equation}{3}&#10;\parbox{1\linewidth}{&#10;\begin{equation}&#10;\chi = \sum_{\textbf{n} \neq \textbf{0}} \left[ \frac{\mathrm{erfc}(\delta n)}{n} + \frac{e^{-\pi^2 n^2 / \delta^2}}{\pi n^2}\right] - \frac{2\delta}{\sqrt{\pi}}&#10;\end{equation}&#10;}&#10;&#10;&#10;\end{document}"/>
  <p:tag name="IGUANATEXSIZE" val="18"/>
  <p:tag name="IGUANATEXCURSOR" val="106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6.4529"/>
  <p:tag name="ORIGINALWIDTH" val="3892.013"/>
  <p:tag name="LATEXADDIN" val="\documentclass{article}&#10;\usepackage{amsmath}&#10;\pagestyle{empty}&#10;\begin{document}&#10;&#10;\addtocounter{equation}{2}&#10;\parbox{1\linewidth}{&#10;\begin{equation}&#10;\phi(\textbf{r}) = \frac{1}{L}\sum_{\textbf{n}} \frac{\mathrm{erfc} \left(\delta \left|\textbf{r}/ L+ \textbf{n}\right|\right)}{\left|\textbf{r}/ L+ \textbf{n} \right|}&#10;+ \frac{1}{L}\sum_{\textbf{n} \neq \textbf{0}} \frac{e^{-\pi^2 n^2/\delta^2}}{\pi n^2} \cos \left( 2\pi \textbf{n} \cdot \textbf{r}/L \right)&#10;\end{equation}&#10;}&#10;&#10;&#10;\end{document}"/>
  <p:tag name="IGUANATEXSIZE" val="18"/>
  <p:tag name="IGUANATEXCURSOR" val="106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9453"/>
  <p:tag name="ORIGINALWIDTH" val="2965.129"/>
  <p:tag name="LATEXADDIN" val="\documentclass{article}&#10;\usepackage{amsmath}&#10;\pagestyle{empty}&#10;\begin{document}&#10;&#10;\addtocounter{equation}{4}&#10;\parbox{1\linewidth}{&#10;\begin{equation}&#10;v(r) = \cfrac{1}{4\pi}\int\limits_{-1}^1d(\cos\theta)\int\limits_{0}^{2\pi}\phi(\textbf{r})d\psi&#10;\end{equation}&#10;}&#10;&#10;&#10;\end{document}"/>
  <p:tag name="IGUANATEXSIZE" val="18"/>
  <p:tag name="IGUANATEXCURSOR" val="106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4.4395"/>
  <p:tag name="ORIGINALWIDTH" val="3616.048"/>
  <p:tag name="LATEXADDIN" val="\documentclass{article}&#10;\usepackage{amsmath}&#10;\pagestyle{empty}&#10;\begin{document}&#10;&#10;\addtocounter{equation}{5}&#10;\parbox{1\linewidth}{&#10;\begin{equation}&#10;\hat{V} = -\sum_{i = 1}^N\cfrac{3q_i^2}{4r_m}  + \cfrac{1}{2}\sum_{i=1}^{N}\sum_{\substack{j = 1\\ j\neq i}}^{N_{s,i}}q_iq_j\tilde{\varphi}(r_{ij}), \quad r_m = (\tfrac{3}{4\pi})^{1/3}L&#10;\end{equation}&#10;}&#10;&#10;&#10;\end{document}"/>
  <p:tag name="IGUANATEXSIZE" val="18"/>
  <p:tag name="IGUANATEXCURSOR" val="106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37.6827"/>
  <p:tag name="ORIGINALWIDTH" val="3521.56"/>
  <p:tag name="LATEXADDIN" val="\documentclass{article}&#10;\usepackage{amsmath}&#10;\pagestyle{empty}&#10;\begin{document}&#10;&#10;\addtocounter{equation}{1}&#10;\parbox{1\linewidth}{&#10;\begin{equation}&#10;\tilde{\varphi}(r) = &#10;\begin{cases}&#10;\cfrac{1}{r}\left[1+\cfrac{1}{2}\,(r/r_m)\left((r/r_m)^2-3\right)\right],  &amp;r\leq r_m\\&#10;0,&amp; r &gt; r_m&#10;\end{cases}&#10;\end{equation}&#10;}&#10;&#10;&#10;\end{document}"/>
  <p:tag name="IGUANATEXSIZE" val="18"/>
  <p:tag name="IGUANATEXCURSOR" val="282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7.9453"/>
  <p:tag name="ORIGINALWIDTH" val="5969.253"/>
  <p:tag name="LATEXADDIN" val="\documentclass{article}&#10;\usepackage{amsmath}&#10;\pagestyle{empty}&#10;\begin{document}&#10;&#10;&#10;\addtocounter{equation}{3}&#10;\parbox{1.5\linewidth}{&#10;\begin{equation}&#10;\Phi(\textbf{r}_{ij},\textbf{r}'_{ij};r_m, \beta) = \Phi_0(\textbf{r}_{ij},\textbf{r}'_{ij};\beta) \\+ \Phi_1(\textbf{r}_{ij},\textbf{r}'_{ij};r_m,\beta), \quad&#10;\Phi_0(\textbf{r}_{ij},\textbf{r}'_{ij};\beta) =&#10;\int\limits_0^{1}&#10;\cfrac{d\alpha}{ d_{ij}(\alpha)} \,\mathrm{erf}\left(\cfrac{d_{ij}(\alpha) / \lambda_{ij}(\beta)}{2\sqrt{\alpha(1-\alpha)}}\right)&#10;\end{equation}&#10;}&#10;&#10;\end{document}"/>
  <p:tag name="IGUANATEXSIZE" val="18"/>
  <p:tag name="IGUANATEXCURSOR" val="413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.4837"/>
  <p:tag name="ORIGINALWIDTH" val="5822.272"/>
  <p:tag name="LATEXADDIN" val="\documentclass{article}&#10;\usepackage{amsmath}&#10;\pagestyle{empty}&#10;\begin{document}&#10;&#10;&#10;\addtocounter{equation}{4}&#10;\parbox{1.5\linewidth}{&#10;\begin{equation}&#10;\Phi(\textbf{r}_{ij},\textbf{r}_{ij};r_m, \beta) = \Phi_0(\textbf{r}_{ij},\textbf{r}_{ij};\beta) \\+ \Phi_1(\textbf{r}_{ij},\textbf{r}_{ij};r_m,\beta) \equiv \Phi(r_{ij};r_m, \beta) = &#10;\Phi_0(r_{ij};\beta) + \Phi_1(r_{ij};r_m, \beta)&#10;\end{equation}&#10;}&#10;&#10;\end{document}"/>
  <p:tag name="IGUANATEXSIZE" val="18"/>
  <p:tag name="IGUANATEXCURSOR" val="107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9.2313"/>
  <p:tag name="ORIGINALWIDTH" val=" 4908.886"/>
  <p:tag name="OUTPUTTYPE" val="PNG"/>
  <p:tag name="IGUANATEXVERSION" val="162"/>
  <p:tag name="LATEXADDIN" val="\documentclass{article}&#10;\usepackage{amsmath}&#10;\pagestyle{empty}&#10;\begin{document}&#10;&#10;&#10;%\addtocounter{equation}{1}&#10;\parbox{1.5\linewidth}{&#10;\begin{equation*}&#10;\hat{\rho}(\beta) = \exp(-\beta \hat{H}) = \exp(-\beta \hat{K}-\beta \hat{V}), \quad \rho(\textbf{R}, {\textbf{R}'}; \beta) = \langle \textbf{R} |\hat{\rho}(\beta)| {\textbf{R}'}\rangle, \quad&#10;(\textbf{r}_1, \textbf{r}_2, \dots, \textbf{r}_N) \equiv \textbf{R}&#10;\end{equation*}&#10;}&#10;&#10;\end{document}"/>
  <p:tag name="IGUANATEXSIZE" val="18"/>
  <p:tag name="IGUANATEXCURSOR" val="427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113"/>
  <p:tag name="ORIGINALWIDTH" val="4770.154"/>
  <p:tag name="LATEXADDIN" val="\documentclass{article}&#10;\usepackage{amsmath}&#10;\pagestyle{empty}&#10;\begin{document}&#10;&#10;&#10;\addtocounter{equation}{5}&#10;\parbox{1.5\linewidth}{&#10;\begin{equation}&#10;\Phi_0(r_{ij};\beta) \\=  \cfrac{1}{ r_{ij}}\left(1 - e^{-\left(\frac{r_{ij}}{\lambda_{ij}(\beta)}\right)^2} + \frac{\sqrt{\pi}r_{ij}}{\lambda_{ij}(\beta)} \mathrm{erfc}\left(\frac{r_{ij}}{\lambda_{ij}(\beta)}\right)\right)&#10;\end{equation}&#10;}&#10;&#10;\end{document}"/>
  <p:tag name="IGUANATEXSIZE" val="18"/>
  <p:tag name="IGUANATEXCURSOR" val="158"/>
  <p:tag name="TRANSPARENCY" val="True"/>
  <p:tag name="FILENAME" val=""/>
  <p:tag name="LATEXENGINEID" val="0"/>
  <p:tag name="TEMPFOLDER" val="c:\temp\"/>
  <p:tag name="LATEXFORMHEIGHT" val="354"/>
  <p:tag name="LATEXFORMWIDTH" val="445.2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6.213"/>
  <p:tag name="ORIGINALWIDTH" val=" 905.1368"/>
  <p:tag name="OUTPUTTYPE" val="PNG"/>
  <p:tag name="IGUANATEXVERSION" val="162"/>
  <p:tag name="LATEXADDIN" val="\documentclass{article}&#10;\usepackage{amsmath}&#10;\pagestyle{empty}&#10;\begin{document}&#10;&#10;&#10;\addtocounter{equation}{5}&#10;\parbox{1.5\linewidth}{&#10;\begin{equation*}&#10;\cfrac{d  \hat{\rho}(\beta)}{d  \beta} = - \hat{H}\hat{\rho}(\beta)&#10;\end{equation*}&#10;}&#10;&#10;\end{document}"/>
  <p:tag name="IGUANATEXSIZE" val="18"/>
  <p:tag name="IGUANATEXCURSOR" val="233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49.2313"/>
  <p:tag name="ORIGINALWIDTH" val=" 4908.886"/>
  <p:tag name="OUTPUTTYPE" val="PNG"/>
  <p:tag name="IGUANATEXVERSION" val="162"/>
  <p:tag name="LATEXADDIN" val="\documentclass{article}&#10;\usepackage{amsmath}&#10;\pagestyle{empty}&#10;\begin{document}&#10;&#10;&#10;%\addtocounter{equation}{1}&#10;\parbox{1.5\linewidth}{&#10;\begin{equation*}&#10;\hat{\rho}(\beta) = \exp(-\beta \hat{H}) = \exp(-\beta \hat{K}-\beta \hat{V}), \quad \rho(\textbf{R}, {\textbf{R}'}; \beta) = \langle \textbf{R} |\hat{\rho}(\beta)| {\textbf{R}'}\rangle, \quad&#10;(\textbf{r}_1, \textbf{r}_2, \dots, \textbf{r}_N) \equiv \textbf{R}&#10;\end{equation*}&#10;}&#10;&#10;\end{document}"/>
  <p:tag name="IGUANATEXSIZE" val="18"/>
  <p:tag name="IGUANATEXCURSOR" val="427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1.2186"/>
  <p:tag name="ORIGINALWIDTH" val=" 4871.391"/>
  <p:tag name="OUTPUTTYPE" val="PNG"/>
  <p:tag name="IGUANATEXVERSION" val="162"/>
  <p:tag name="LATEXADDIN" val="\documentclass{article}&#10;\usepackage{amsmath}&#10;\pagestyle{empty}&#10;\begin{document}&#10;&#10;&#10;\addtocounter{equation}{4}&#10;\parbox{1.5\linewidth}{&#10;\begin{equation*}&#10;\exp(-\epsilon\hat H)\approx \exp(-\epsilon \hat K)\exp(-\epsilon \hat V), \quad \exp\left(&#10;      -\beta(\hat K + \hat V)&#10;   \right) = \lim_{n\to\infty}\left(&#10;      \exp(-\epsilon\hat K)\exp(-\epsilon\hat V)&#10;   \right)^{n+1}&#10;\end{equation*}&#10;}&#10;&#10;\end{document}"/>
  <p:tag name="IGUANATEXSIZE" val="18"/>
  <p:tag name="IGUANATEXCURSOR" val="390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6.213"/>
  <p:tag name="ORIGINALWIDTH" val=" 5351.331"/>
  <p:tag name="OUTPUTTYPE" val="PNG"/>
  <p:tag name="IGUANATEXVERSION" val="162"/>
  <p:tag name="LATEXADDIN" val="\documentclass{article}&#10;\usepackage{amsmath}&#10;\pagestyle{empty}&#10;\begin{document}&#10;&#10;\addtocounter{equation}{1}&#10;\parbox{1.5\linewidth}{&#10;\begin{equation*}&#10;Q(\beta) = \mathrm{Sp}\, \hat{\rho}(\beta)= \int d\textbf{R}\rho(\textbf{R}, \textbf{R}; \beta), \quad d\textbf{R} \equiv d\textbf{r}_1d\textbf{r}_2\dots d\textbf{r}_N, \quad &#10;\beta E = -\beta\cfrac{\partial \ln Q(\beta)}{\partial \beta},&#10;\quad&#10;\beta p = \cfrac{\partial \ln Q(\beta)}{\partial \Omega}&#10;\end{equation*}&#10;}&#10;&#10;\end{document}"/>
  <p:tag name="IGUANATEXSIZE" val="18"/>
  <p:tag name="IGUANATEXCURSOR" val="148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5.9617"/>
  <p:tag name="ORIGINALWIDTH" val=" 5830.521"/>
  <p:tag name="OUTPUTTYPE" val="PNG"/>
  <p:tag name="IGUANATEXVERSION" val="162"/>
  <p:tag name="LATEXADDIN" val="\documentclass{article}&#10;\usepackage{amsmath}&#10;\pagestyle{empty}&#10;\begin{document}&#10;&#10;&#10;\addtocounter{equation}{3}&#10;\parbox{1.5\linewidth}{&#10;\begin{equation*}&#10;\exp(-\beta(\hat K + \hat V)) = \exp(-\beta\hat V)\exp(-\beta\hat K)\hat G, \quad \hat G = \exp\left(&#10;      -\frac{\beta^2}{2}[\hat V, \hat K]&#10;   +&#10;      \frac{\beta^3}{12}\left(&#10;         [\hat V, [\hat V, \hat K]] + [\hat K, [\hat K, \hat V]]&#10;      \right)+\ldots&#10;   \right) &#10;\end{equation*}&#10;}&#10;&#10;\end{document}"/>
  <p:tag name="IGUANATEXSIZE" val="18"/>
  <p:tag name="IGUANATEXCURSOR" val="442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8.4252"/>
  <p:tag name="ORIGINALWIDTH" val=" 4568.429"/>
  <p:tag name="OUTPUTTYPE" val="PNG"/>
  <p:tag name="IGUANATEXVERSION" val="162"/>
  <p:tag name="LATEXADDIN" val="\documentclass{article}&#10;\usepackage{amsmath}&#10;\pagestyle{empty}&#10;\begin{document}&#10;&#10;&#10;\addtocounter{equation}{6}&#10;\parbox{1.5\linewidth}{&#10;\begin{equation*}&#10;\langle \textbf{R} |\hat{\rho}(\beta)| {\textbf{R}'}\rangle&#10;=&#10;\left(\cfrac{m}{2\pi\hbar^2\beta}\right)^{3N/2}&#10;e^{-\tfrac{m}{2\hbar^2\beta}\sum\limits_{n=1}^N(\textbf{r}_n-\textbf{r}'_n)^2}\exp\left\{&#10;-&#10;\frac{\beta}{2}\sum_{i=1}^{N}\sum_{\substack{j = 1\\ j\neq i}}^{N}\frac{e_ie_j}{D} \Phi(\textbf{r}_{ij},\textbf{r}'_{ij}; \beta)\right\}&#10;\end{equation*}&#10;}&#10;&#10;\end{document}"/>
  <p:tag name="IGUANATEXSIZE" val="18"/>
  <p:tag name="IGUANATEXCURSOR" val="504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37.9453"/>
  <p:tag name="ORIGINALWIDTH" val=" 5314.586"/>
  <p:tag name="OUTPUTTYPE" val="PNG"/>
  <p:tag name="IGUANATEXVERSION" val="162"/>
  <p:tag name="LATEXADDIN" val="\documentclass{article}&#10;\usepackage{amsmath}&#10;\pagestyle{empty}&#10;\begin{document}&#10;&#10;&#10;\addtocounter{equation}{1}&#10;\parbox{1.5\linewidth}{&#10;\begin{equation*}&#10;\Phi(\textbf{r}_{ij},\textbf{r}'_{ij}; \beta) = \cfrac{1}{8\pi^3}&#10;\int\limits_0^{1}d\alpha&#10;\int  \tilde{\varphi}(\textbf{t})&#10;e^{&#10;i \textbf{t}\textbf{d}_{ij}(\alpha)  &#10;}&#10;e^{-\alpha(1-\alpha)&#10;\lambda_{ij}^2 t^2 &#10;}&#10; d\textbf{t},&#10;\quad&#10;\textbf{d}_{ij}(\alpha) = \alpha\textbf{r}_{ij}+(1-\alpha)\textbf{r}'_{ij},&#10;\quad&#10;\lambda_{ij}^2 = \tfrac{\hbar^2 \beta}{ 2\mu_{ij}}&#10;\end{equation*}&#10;}&#10;&#10;\end{document}"/>
  <p:tag name="IGUANATEXSIZE" val="18"/>
  <p:tag name="IGUANATEXCURSOR" val="190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9.7113"/>
  <p:tag name="ORIGINALWIDTH" val=" 3937.758"/>
  <p:tag name="OUTPUTTYPE" val="PNG"/>
  <p:tag name="IGUANATEXVERSION" val="162"/>
  <p:tag name="LATEXADDIN" val="\documentclass{article}&#10;\usepackage{amsmath}&#10;\pagestyle{empty}&#10;\begin{document}&#10;&#10;&#10;\addtocounter{equation}{8}&#10;\parbox{1.5\linewidth}{&#10;\begin{equation*}&#10;\Phi_0(\textbf{r}_{ij}, \textbf{r}_{ij};\beta) &#10;=\Phi(r_{ij};\beta)\\=  \cfrac{1}{ r_{ij}}\left(1 - e^{-\left(\frac{r_{ij}}{\lambda_{ij}(\beta)}\right)^2} + \frac{\sqrt{\pi}r_{ij}}{\lambda_{ij}(\beta)} \mathrm{erfc}\left(\frac{r_{ij}}{\lambda_{ij}(\beta)}\right)\right)&#10;\end{equation*}&#10;}&#10;&#10;\end{document}"/>
  <p:tag name="IGUANATEXSIZE" val="18"/>
  <p:tag name="IGUANATEXCURSOR" val="157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9.7113"/>
  <p:tag name="ORIGINALWIDTH" val=" 2944.132"/>
  <p:tag name="OUTPUTTYPE" val="PNG"/>
  <p:tag name="IGUANATEXVERSION" val="162"/>
  <p:tag name="LATEXADDIN" val="\documentclass{article}&#10;\usepackage{amsmath}&#10;\pagestyle{empty}&#10;\begin{document}&#10;&#10;&#10;\addtocounter{equation}{8}&#10;\parbox{1.5\linewidth}{&#10;\begin{equation*}&#10;\Phi^\text{S(T)}_{ee}(r;\beta) = \Phi^\text{I}_{0,ee}(r;\beta) -\frac{1}{\beta e^2} \ln \left(1 \pm \exp\left[-\frac{m_e r^2}{\hbar^2 \beta}\right]\right)&#10;\end{equation*}&#10;}&#10;&#10;\end{document}"/>
  <p:tag name="IGUANATEXSIZE" val="18"/>
  <p:tag name="IGUANATEXCURSOR" val="279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96.213"/>
  <p:tag name="ORIGINALWIDTH" val=" 5351.331"/>
  <p:tag name="OUTPUTTYPE" val="PNG"/>
  <p:tag name="IGUANATEXVERSION" val="162"/>
  <p:tag name="LATEXADDIN" val="\documentclass{article}&#10;\usepackage{amsmath}&#10;\pagestyle{empty}&#10;\begin{document}&#10;&#10;\addtocounter{equation}{1}&#10;\parbox{1.5\linewidth}{&#10;\begin{equation*}&#10;Q(\beta) = \mathrm{Sp}\, \hat{\rho}(\beta)= \int d\textbf{R}\rho(\textbf{R}, \textbf{R}; \beta), \quad d\textbf{R} \equiv d\textbf{r}_1d\textbf{r}_2\dots d\textbf{r}_N, \quad &#10;\beta E = -\beta\cfrac{\partial \ln Q(\beta)}{\partial \beta},&#10;\quad&#10;\beta p = \cfrac{\partial \ln Q(\beta)}{\partial \Omega}&#10;\end{equation*}&#10;}&#10;&#10;\end{document}"/>
  <p:tag name="IGUANATEXSIZE" val="18"/>
  <p:tag name="IGUANATEXCURSOR" val="148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8.9802"/>
  <p:tag name="ORIGINALWIDTH" val=" 2009.749"/>
  <p:tag name="OUTPUTTYPE" val="PNG"/>
  <p:tag name="IGUANATEXVERSION" val="162"/>
  <p:tag name="LATEXADDIN" val="\documentclass{article}&#10;\usepackage{amsmath}&#10;\pagestyle{empty}&#10;\begin{document}&#10;&#10;&#10;$$\Phi^\text{I}_{0,ee}(\textbf{r}_{12},-\textbf{r}_{12};\beta) \approx \Phi^\text{I}_{0,ee}(\textbf{r}_{12},\textbf{r}_{12};\beta)$$&#10;&#10;\end{document}"/>
  <p:tag name="IGUANATEXSIZE" val="18"/>
  <p:tag name="IGUANATEXCURSOR" val="170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2.7184"/>
  <p:tag name="ORIGINALWIDTH" val=" 2090.739"/>
  <p:tag name="OUTPUTTYPE" val="PNG"/>
  <p:tag name="IGUANATEXVERSION" val="162"/>
  <p:tag name="LATEXADDIN" val="\documentclass{article}&#10;\usepackage{amsmath}&#10;\pagestyle{empty}&#10;\begin{document}&#10;&#10;&#10;$$\Phi(\textbf{r},\textbf{r}';\beta) \approx \frac{1}{2}\left(\Phi(\textbf{r},\textbf{r};\beta)+\Phi(\textbf{r}',\textbf{r}';\beta)\right)$$&#10;&#10;\end{document}"/>
  <p:tag name="IGUANATEXSIZE" val="18"/>
  <p:tag name="IGUANATEXCURSOR" val="207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598.4252"/>
  <p:tag name="ORIGINALWIDTH" val=" 4568.429"/>
  <p:tag name="OUTPUTTYPE" val="PNG"/>
  <p:tag name="IGUANATEXVERSION" val="162"/>
  <p:tag name="LATEXADDIN" val="\documentclass{article}&#10;\usepackage{amsmath}&#10;\pagestyle{empty}&#10;\begin{document}&#10;&#10;&#10;\addtocounter{equation}{6}&#10;\parbox{1.5\linewidth}{&#10;\begin{equation*}&#10;\langle \textbf{R} |\hat{\rho}(\beta)| {\textbf{R}'}\rangle&#10;=&#10;\left(\cfrac{m}{2\pi\hbar^2\beta}\right)^{3N/2}&#10;e^{-\tfrac{m}{2\hbar^2\beta}\sum\limits_{n=1}^N(\textbf{r}_n-\textbf{r}'_n)^2}\exp\left\{&#10;-&#10;\frac{\beta}{2}\sum_{i=1}^{N}\sum_{\substack{j = 1\\ j\neq i}}^{N}\frac{e_ie_j}{D} \Phi(\textbf{r}_{ij},\textbf{r}'_{ij}; \beta)\right\}&#10;\end{equation*}&#10;}&#10;&#10;\end{document}"/>
  <p:tag name="IGUANATEXSIZE" val="18"/>
  <p:tag name="IGUANATEXCURSOR" val="504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437.9453"/>
  <p:tag name="ORIGINALWIDTH" val=" 5314.586"/>
  <p:tag name="OUTPUTTYPE" val="PNG"/>
  <p:tag name="IGUANATEXVERSION" val="162"/>
  <p:tag name="LATEXADDIN" val="\documentclass{article}&#10;\usepackage{amsmath}&#10;\pagestyle{empty}&#10;\begin{document}&#10;&#10;&#10;\addtocounter{equation}{1}&#10;\parbox{1.5\linewidth}{&#10;\begin{equation*}&#10;\Phi(\textbf{r}_{ij},\textbf{r}'_{ij}; \beta) = \cfrac{1}{8\pi^3}&#10;\int\limits_0^{1}d\alpha&#10;\int  \tilde{\varphi}(\textbf{t})&#10;e^{&#10;i \textbf{t}\textbf{d}_{ij}(\alpha)  &#10;}&#10;e^{-\alpha(1-\alpha)&#10;\lambda_{ij}^2 t^2 &#10;}&#10; d\textbf{t},&#10;\quad&#10;\textbf{d}_{ij}(\alpha) = \alpha\textbf{r}_{ij}+(1-\alpha)\textbf{r}'_{ij},&#10;\quad&#10;\lambda_{ij}^2 = \tfrac{\hbar^2 \beta}{ 2\mu_{ij}}&#10;\end{equation*}&#10;}&#10;&#10;\end{document}"/>
  <p:tag name="IGUANATEXSIZE" val="18"/>
  <p:tag name="IGUANATEXCURSOR" val="190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9.7113"/>
  <p:tag name="ORIGINALWIDTH" val=" 3937.758"/>
  <p:tag name="OUTPUTTYPE" val="PNG"/>
  <p:tag name="IGUANATEXVERSION" val="162"/>
  <p:tag name="LATEXADDIN" val="\documentclass{article}&#10;\usepackage{amsmath}&#10;\pagestyle{empty}&#10;\begin{document}&#10;&#10;&#10;\addtocounter{equation}{8}&#10;\parbox{1.5\linewidth}{&#10;\begin{equation*}&#10;\Phi_0(\textbf{r}_{ij}, \textbf{r}_{ij};\beta) &#10;=\Phi(r_{ij};\beta)\\=  \cfrac{1}{ r_{ij}}\left(1 - e^{-\left(\frac{r_{ij}}{\lambda_{ij}(\beta)}\right)^2} + \frac{\sqrt{\pi}r_{ij}}{\lambda_{ij}(\beta)} \mathrm{erfc}\left(\frac{r_{ij}}{\lambda_{ij}(\beta)}\right)\right)&#10;\end{equation*}&#10;}&#10;&#10;\end{document}"/>
  <p:tag name="IGUANATEXSIZE" val="18"/>
  <p:tag name="IGUANATEXCURSOR" val="157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309.7113"/>
  <p:tag name="ORIGINALWIDTH" val=" 2944.132"/>
  <p:tag name="OUTPUTTYPE" val="PNG"/>
  <p:tag name="IGUANATEXVERSION" val="162"/>
  <p:tag name="LATEXADDIN" val="\documentclass{article}&#10;\usepackage{amsmath}&#10;\pagestyle{empty}&#10;\begin{document}&#10;&#10;&#10;\addtocounter{equation}{8}&#10;\parbox{1.5\linewidth}{&#10;\begin{equation*}&#10;\Phi^\text{S(T)}_{ee}(r;\beta) = \Phi^\text{I}_{0,ee}(r;\beta) -\frac{1}{\beta e^2} \ln \left(1 \pm \exp\left[-\frac{m_e r^2}{\hbar^2 \beta}\right]\right)&#10;\end{equation*}&#10;}&#10;&#10;\end{document}"/>
  <p:tag name="IGUANATEXSIZE" val="18"/>
  <p:tag name="IGUANATEXCURSOR" val="279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58.9802"/>
  <p:tag name="ORIGINALWIDTH" val=" 2009.749"/>
  <p:tag name="OUTPUTTYPE" val="PNG"/>
  <p:tag name="IGUANATEXVERSION" val="162"/>
  <p:tag name="LATEXADDIN" val="\documentclass{article}&#10;\usepackage{amsmath}&#10;\pagestyle{empty}&#10;\begin{document}&#10;&#10;&#10;$$\Phi^\text{I}_{0,ee}(\textbf{r}_{12},-\textbf{r}_{12};\beta) \approx \Phi^\text{I}_{0,ee}(\textbf{r}_{12},\textbf{r}_{12};\beta)$$&#10;&#10;\end{document}"/>
  <p:tag name="IGUANATEXSIZE" val="18"/>
  <p:tag name="IGUANATEXCURSOR" val="170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252.7184"/>
  <p:tag name="ORIGINALWIDTH" val=" 2090.739"/>
  <p:tag name="OUTPUTTYPE" val="PNG"/>
  <p:tag name="IGUANATEXVERSION" val="162"/>
  <p:tag name="LATEXADDIN" val="\documentclass{article}&#10;\usepackage{amsmath}&#10;\pagestyle{empty}&#10;\begin{document}&#10;&#10;&#10;$$\Phi(\textbf{r},\textbf{r}';\beta) \approx \frac{1}{2}\left(\Phi(\textbf{r},\textbf{r};\beta)+\Phi(\textbf{r}',\textbf{r}';\beta)\right)$$&#10;&#10;\end{document}"/>
  <p:tag name="IGUANATEXSIZE" val="18"/>
  <p:tag name="IGUANATEXCURSOR" val="207"/>
  <p:tag name="TRANSPARENCY" val="True"/>
  <p:tag name="CHOOSECOLOR" val="False"/>
  <p:tag name="COLORHEX" val="000000"/>
  <p:tag name="FILENAME" val=""/>
  <p:tag name="LATEXENGINEID" val="0"/>
  <p:tag name="TEMPFOLDER" val="c:\temp\"/>
  <p:tag name="LATEXFORMHEIGHT" val=" 354"/>
  <p:tag name="LATEXFORMWIDTH" val=" 445.2"/>
  <p:tag name="LATEXFORMWRAP" val="True"/>
  <p:tag name="BITMAPVECTOR" val="0"/>
</p:tagLst>
</file>

<file path=ppt/theme/theme1.xml><?xml version="1.0" encoding="utf-8"?>
<a:theme xmlns:a="http://schemas.openxmlformats.org/drawingml/2006/main" name="Презентация1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7150">
          <a:solidFill>
            <a:srgbClr val="FF0000"/>
          </a:solidFill>
          <a:prstDash val="solid"/>
        </a:ln>
      </a:spPr>
      <a:bodyPr anchor="ctr"/>
      <a:lstStyle>
        <a:defPPr algn="ctr">
          <a:defRPr>
            <a:solidFill>
              <a:srgbClr val="FFFFFF"/>
            </a:solidFill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Презентация1.thmx</Template>
  <TotalTime>62957</TotalTime>
  <Words>1338</Words>
  <Application>Microsoft Office PowerPoint</Application>
  <PresentationFormat>Широкоэкранный</PresentationFormat>
  <Paragraphs>210</Paragraphs>
  <Slides>24</Slides>
  <Notes>22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Cambria Math</vt:lpstr>
      <vt:lpstr>Презентация1</vt:lpstr>
      <vt:lpstr>Презентация PowerPoint</vt:lpstr>
      <vt:lpstr>Актуальность и содержание работы</vt:lpstr>
      <vt:lpstr>Параметры вырождения и неидеальности</vt:lpstr>
      <vt:lpstr>Псевдопотенциал Кельбга</vt:lpstr>
      <vt:lpstr>Конечные температуры и спин</vt:lpstr>
      <vt:lpstr>Проблемы неправильного отталкивания e-e</vt:lpstr>
      <vt:lpstr>Презентация PowerPoint</vt:lpstr>
      <vt:lpstr>Сравнение с МКИТ по структуре</vt:lpstr>
      <vt:lpstr>Сравнение с МКИТ по энергии</vt:lpstr>
      <vt:lpstr>Сравнение с МКИТ по энергии</vt:lpstr>
      <vt:lpstr>Сравнение с МКИТ по давлению</vt:lpstr>
      <vt:lpstr>РФР невырожденной плазмы (χ=0.01)</vt:lpstr>
      <vt:lpstr>Зависимость от числа частиц (χ=0.01, Γ≤0.5)</vt:lpstr>
      <vt:lpstr>Зависимость от числа частиц (χ=0.01, Γ≥0.65)</vt:lpstr>
      <vt:lpstr>Заключение</vt:lpstr>
      <vt:lpstr>Презентация PowerPoint</vt:lpstr>
      <vt:lpstr>Учет и влияние дальнодействия</vt:lpstr>
      <vt:lpstr>Учет и влияние дальнодействия: ОКП</vt:lpstr>
      <vt:lpstr>Состав невырожденной плазмы (χ=0.01)</vt:lpstr>
      <vt:lpstr>Псевдопотенциал Кельбга с дальнодействием</vt:lpstr>
      <vt:lpstr>РФР невырожденной плазмы (χ=0.01)</vt:lpstr>
      <vt:lpstr>Псевдопотенциал Кельбга</vt:lpstr>
      <vt:lpstr>Конечные температуры и спин</vt:lpstr>
      <vt:lpstr>Сравнение с МКИТ по энергии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Demyanov George</cp:lastModifiedBy>
  <cp:revision>1217</cp:revision>
  <dcterms:created xsi:type="dcterms:W3CDTF">2014-11-21T11:00:06Z</dcterms:created>
  <dcterms:modified xsi:type="dcterms:W3CDTF">2025-05-21T08:23:38Z</dcterms:modified>
</cp:coreProperties>
</file>