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514826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2" d="100"/>
          <a:sy n="142" d="100"/>
        </p:scale>
        <p:origin x="-744" y="-18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7475" y="882650"/>
            <a:ext cx="7727950" cy="43513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749350" y="5513192"/>
            <a:ext cx="5994443" cy="5222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51822" cy="5799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32" name="PlaceHolder 4"/>
          <p:cNvSpPr>
            <a:spLocks noGrp="1"/>
          </p:cNvSpPr>
          <p:nvPr>
            <p:ph type="dt" idx="1"/>
          </p:nvPr>
        </p:nvSpPr>
        <p:spPr>
          <a:xfrm>
            <a:off x="4241321" y="0"/>
            <a:ext cx="3251822" cy="5799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33" name="PlaceHolder 5"/>
          <p:cNvSpPr>
            <a:spLocks noGrp="1"/>
          </p:cNvSpPr>
          <p:nvPr>
            <p:ph type="ftr" idx="2"/>
          </p:nvPr>
        </p:nvSpPr>
        <p:spPr>
          <a:xfrm>
            <a:off x="0" y="11026775"/>
            <a:ext cx="3251822" cy="5799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4" name="PlaceHolder 6"/>
          <p:cNvSpPr>
            <a:spLocks noGrp="1"/>
          </p:cNvSpPr>
          <p:nvPr>
            <p:ph type="sldNum" idx="3"/>
          </p:nvPr>
        </p:nvSpPr>
        <p:spPr>
          <a:xfrm>
            <a:off x="4241321" y="11026775"/>
            <a:ext cx="3251822" cy="5799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AA9BE9C-F5B3-4520-AAAD-465C09D461E0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882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0350" cy="3722687"/>
          </a:xfrm>
          <a:prstGeom prst="rect">
            <a:avLst/>
          </a:prstGeom>
          <a:ln w="0">
            <a:noFill/>
          </a:ln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Ghjkgu;jo’a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39640" y="1476360"/>
            <a:ext cx="4860720" cy="127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/>
          <p:nvPr/>
        </p:nvPicPr>
        <p:blipFill>
          <a:blip r:embed="rId3"/>
          <a:stretch/>
        </p:blipFill>
        <p:spPr>
          <a:xfrm>
            <a:off x="0" y="0"/>
            <a:ext cx="9143640" cy="5152320"/>
          </a:xfrm>
          <a:prstGeom prst="rect">
            <a:avLst/>
          </a:prstGeom>
          <a:ln w="0">
            <a:noFill/>
          </a:ln>
        </p:spPr>
      </p:pic>
      <p:pic>
        <p:nvPicPr>
          <p:cNvPr id="7" name="Picture 1"/>
          <p:cNvPicPr/>
          <p:nvPr/>
        </p:nvPicPr>
        <p:blipFill>
          <a:blip r:embed="rId4"/>
          <a:stretch/>
        </p:blipFill>
        <p:spPr>
          <a:xfrm>
            <a:off x="539640" y="432000"/>
            <a:ext cx="2358720" cy="7221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9640" y="2122560"/>
            <a:ext cx="5711400" cy="1188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700" b="1" strike="noStrike" spc="-1">
                <a:solidFill>
                  <a:srgbClr val="404040"/>
                </a:solidFill>
                <a:latin typeface="Arial"/>
              </a:rPr>
              <a:t>Тема презентации</a:t>
            </a:r>
            <a:endParaRPr lang="ru-RU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9640" y="3798360"/>
            <a:ext cx="5711400" cy="28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400" b="0" strike="noStrike" spc="-1">
                <a:solidFill>
                  <a:srgbClr val="404040"/>
                </a:solidFill>
                <a:latin typeface="Arial"/>
              </a:rPr>
              <a:t>Наименование мероприятия </a:t>
            </a:r>
            <a:r>
              <a:rPr lang="en-US" sz="1400" b="0" strike="noStrike" spc="-1">
                <a:solidFill>
                  <a:srgbClr val="404040"/>
                </a:solidFill>
                <a:latin typeface="Arial"/>
              </a:rPr>
              <a:t>/</a:t>
            </a:r>
            <a:r>
              <a:rPr lang="ru-RU" sz="1400" b="0" strike="noStrike" spc="-1">
                <a:solidFill>
                  <a:srgbClr val="404040"/>
                </a:solidFill>
                <a:latin typeface="Arial"/>
              </a:rPr>
              <a:t> название площадки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539640" y="4212000"/>
            <a:ext cx="5711400" cy="21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1" strike="noStrike" spc="-1">
                <a:solidFill>
                  <a:srgbClr val="333333"/>
                </a:solidFill>
                <a:latin typeface="Arial"/>
                <a:ea typeface="Rosatom Light"/>
              </a:rPr>
              <a:t>ФИО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539640" y="4428000"/>
            <a:ext cx="5711400" cy="28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333333"/>
                </a:solidFill>
                <a:latin typeface="Arial"/>
                <a:ea typeface="Rosatom Light"/>
              </a:rPr>
              <a:t>Должность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/>
          <p:nvPr/>
        </p:nvPicPr>
        <p:blipFill>
          <a:blip r:embed="rId3"/>
          <a:stretch/>
        </p:blipFill>
        <p:spPr>
          <a:xfrm>
            <a:off x="7662960" y="362160"/>
            <a:ext cx="1080720" cy="330840"/>
          </a:xfrm>
          <a:prstGeom prst="rect">
            <a:avLst/>
          </a:prstGeom>
          <a:ln w="0">
            <a:noFill/>
          </a:ln>
        </p:spPr>
      </p:pic>
      <p:sp>
        <p:nvSpPr>
          <p:cNvPr id="9" name="PlaceHolder 1"/>
          <p:cNvSpPr>
            <a:spLocks noGrp="1"/>
          </p:cNvSpPr>
          <p:nvPr>
            <p:ph type="body"/>
          </p:nvPr>
        </p:nvSpPr>
        <p:spPr>
          <a:xfrm>
            <a:off x="539640" y="4568400"/>
            <a:ext cx="4014360" cy="14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Место для указания источников и сносок</a:t>
            </a:r>
            <a:endParaRPr lang="ru-RU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Slide Number Placeholder 5"/>
          <p:cNvSpPr/>
          <p:nvPr/>
        </p:nvSpPr>
        <p:spPr>
          <a:xfrm>
            <a:off x="8186760" y="4579560"/>
            <a:ext cx="561600" cy="13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D94C0D88-9E51-40B4-A303-B3FEBED19448}" type="slidenum">
              <a:rPr lang="en-US" sz="700" b="0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ru-RU" sz="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title"/>
          </p:nvPr>
        </p:nvSpPr>
        <p:spPr>
          <a:xfrm>
            <a:off x="539640" y="431640"/>
            <a:ext cx="6560640" cy="32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2300" b="1" strike="noStrike" spc="-1">
                <a:solidFill>
                  <a:srgbClr val="333333"/>
                </a:solidFill>
                <a:latin typeface="Arial"/>
                <a:ea typeface="Arial"/>
              </a:rPr>
              <a:t>Заголовок</a:t>
            </a:r>
            <a:endParaRPr lang="ru-RU" sz="2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39640" y="1476360"/>
            <a:ext cx="4014360" cy="246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333333"/>
                </a:solidFill>
                <a:latin typeface="Arial"/>
                <a:ea typeface="Arial"/>
              </a:rPr>
              <a:t>Текст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body"/>
          </p:nvPr>
        </p:nvSpPr>
        <p:spPr>
          <a:xfrm>
            <a:off x="4808520" y="1476360"/>
            <a:ext cx="3939840" cy="245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76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/>
          <p:nvPr/>
        </p:nvPicPr>
        <p:blipFill>
          <a:blip r:embed="rId3"/>
          <a:stretch/>
        </p:blipFill>
        <p:spPr>
          <a:xfrm>
            <a:off x="7662960" y="362160"/>
            <a:ext cx="1080720" cy="330840"/>
          </a:xfrm>
          <a:prstGeom prst="rect">
            <a:avLst/>
          </a:prstGeom>
          <a:ln w="0">
            <a:noFill/>
          </a:ln>
        </p:spPr>
      </p:pic>
      <p:sp>
        <p:nvSpPr>
          <p:cNvPr id="15" name="PlaceHolder 1"/>
          <p:cNvSpPr>
            <a:spLocks noGrp="1"/>
          </p:cNvSpPr>
          <p:nvPr>
            <p:ph type="body"/>
          </p:nvPr>
        </p:nvSpPr>
        <p:spPr>
          <a:xfrm>
            <a:off x="539640" y="4568400"/>
            <a:ext cx="4014360" cy="14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Место для указания источников и сносок</a:t>
            </a:r>
            <a:endParaRPr lang="ru-RU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Slide Number Placeholder 5"/>
          <p:cNvSpPr/>
          <p:nvPr/>
        </p:nvSpPr>
        <p:spPr>
          <a:xfrm>
            <a:off x="8404200" y="4880520"/>
            <a:ext cx="688680" cy="26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1768DE3D-2AB9-4A54-ABD7-D2D7CF8B7050}" type="slidenum">
              <a:rPr lang="en-US" sz="2000" b="0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r>
              <a:rPr lang="en-US" sz="2000" b="0" strike="noStrike" spc="-1">
                <a:solidFill>
                  <a:srgbClr val="000000"/>
                </a:solidFill>
                <a:latin typeface="Arial"/>
                <a:ea typeface="Arial"/>
              </a:rPr>
              <a:t>/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Arial"/>
              </a:rPr>
              <a:t>12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title"/>
          </p:nvPr>
        </p:nvSpPr>
        <p:spPr>
          <a:xfrm>
            <a:off x="539640" y="431640"/>
            <a:ext cx="6560640" cy="32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2300" b="1" strike="noStrike" spc="-1">
                <a:solidFill>
                  <a:srgbClr val="333333"/>
                </a:solidFill>
                <a:latin typeface="Arial"/>
                <a:ea typeface="Arial"/>
              </a:rPr>
              <a:t>Заголовок</a:t>
            </a:r>
            <a:endParaRPr lang="ru-RU" sz="2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39640" y="1476360"/>
            <a:ext cx="4014360" cy="123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71360" indent="-171360">
              <a:lnSpc>
                <a:spcPct val="90000"/>
              </a:lnSpc>
              <a:spcBef>
                <a:spcPts val="1001"/>
              </a:spcBef>
              <a:buClr>
                <a:srgbClr val="333333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333333"/>
                </a:solidFill>
                <a:latin typeface="Arial"/>
                <a:ea typeface="Arial"/>
              </a:rPr>
              <a:t>Текст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808520" y="1476360"/>
            <a:ext cx="3939840" cy="123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71360" indent="-171360">
              <a:lnSpc>
                <a:spcPct val="90000"/>
              </a:lnSpc>
              <a:spcBef>
                <a:spcPts val="1001"/>
              </a:spcBef>
              <a:buClr>
                <a:srgbClr val="333333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333333"/>
                </a:solidFill>
                <a:latin typeface="Arial"/>
                <a:ea typeface="Arial"/>
              </a:rPr>
              <a:t>Текст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body"/>
          </p:nvPr>
        </p:nvSpPr>
        <p:spPr>
          <a:xfrm>
            <a:off x="539640" y="2815200"/>
            <a:ext cx="4014360" cy="123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71360" indent="-171360">
              <a:lnSpc>
                <a:spcPct val="90000"/>
              </a:lnSpc>
              <a:spcBef>
                <a:spcPts val="1001"/>
              </a:spcBef>
              <a:buClr>
                <a:srgbClr val="333333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333333"/>
                </a:solidFill>
                <a:latin typeface="Arial"/>
                <a:ea typeface="Arial"/>
              </a:rPr>
              <a:t>Текст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6"/>
          <p:cNvSpPr>
            <a:spLocks noGrp="1"/>
          </p:cNvSpPr>
          <p:nvPr>
            <p:ph type="body"/>
          </p:nvPr>
        </p:nvSpPr>
        <p:spPr>
          <a:xfrm>
            <a:off x="4808520" y="2815200"/>
            <a:ext cx="3939840" cy="123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71360" indent="-171360">
              <a:lnSpc>
                <a:spcPct val="90000"/>
              </a:lnSpc>
              <a:spcBef>
                <a:spcPts val="1001"/>
              </a:spcBef>
              <a:buClr>
                <a:srgbClr val="333333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333333"/>
                </a:solidFill>
                <a:latin typeface="Arial"/>
                <a:ea typeface="Arial"/>
              </a:rPr>
              <a:t>Текст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7.png"/><Relationship Id="rId7" Type="http://schemas.openxmlformats.org/officeDocument/2006/relationships/image" Target="../media/image4.wmf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8.png"/><Relationship Id="rId9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5.png"/><Relationship Id="rId3" Type="http://schemas.openxmlformats.org/officeDocument/2006/relationships/video" Target="../media/media1.avi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4.png"/><Relationship Id="rId2" Type="http://schemas.microsoft.com/office/2007/relationships/media" Target="../media/media1.avi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11" Type="http://schemas.openxmlformats.org/officeDocument/2006/relationships/image" Target="../media/image33.png"/><Relationship Id="rId5" Type="http://schemas.openxmlformats.org/officeDocument/2006/relationships/oleObject" Target="../embeddings/oleObject5.bin"/><Relationship Id="rId15" Type="http://schemas.openxmlformats.org/officeDocument/2006/relationships/image" Target="../media/image37.png"/><Relationship Id="rId10" Type="http://schemas.openxmlformats.org/officeDocument/2006/relationships/image" Target="../media/image32.w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03120" y="1989360"/>
            <a:ext cx="6717600" cy="1188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2700" b="1" strike="noStrike" spc="-1">
                <a:solidFill>
                  <a:srgbClr val="404040"/>
                </a:solidFill>
                <a:latin typeface="Arial"/>
              </a:rPr>
              <a:t>Моделирование неустойчивостей водородного пламени и перехода к турбулентному горению</a:t>
            </a:r>
            <a:endParaRPr lang="ru-RU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539640" y="4212000"/>
            <a:ext cx="5711400" cy="21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1" strike="noStrike" spc="-1">
                <a:solidFill>
                  <a:srgbClr val="404040"/>
                </a:solidFill>
                <a:latin typeface="Arial"/>
              </a:rPr>
              <a:t>Котова Ольга Георгиевна, Глазырин И.В., Михайлов Н.А., Титова А.М., Юсупов Ю.Ф.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539640" y="3773160"/>
            <a:ext cx="5711400" cy="28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404040"/>
                </a:solidFill>
                <a:latin typeface="Arial"/>
              </a:rPr>
              <a:t>ЗНЧ 2025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539640" y="4726800"/>
            <a:ext cx="5711400" cy="28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40404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03840" y="230400"/>
            <a:ext cx="6560640" cy="32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2400" b="1" strike="noStrike" spc="-1">
                <a:solidFill>
                  <a:srgbClr val="333333"/>
                </a:solidFill>
                <a:latin typeface="Arial"/>
                <a:ea typeface="Arial"/>
              </a:rPr>
              <a:t>Заключение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Text Box 19"/>
          <p:cNvSpPr/>
          <p:nvPr/>
        </p:nvSpPr>
        <p:spPr>
          <a:xfrm>
            <a:off x="114480" y="605880"/>
            <a:ext cx="8528760" cy="447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50" b="0" strike="noStrike" spc="-1">
                <a:solidFill>
                  <a:srgbClr val="000000"/>
                </a:solidFill>
                <a:latin typeface="Arial"/>
              </a:rPr>
              <a:t>ЛАМИНАРНОЕ ПЛАМЯ</a:t>
            </a: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050" b="1" i="1" strike="noStrike" spc="-1">
                <a:solidFill>
                  <a:srgbClr val="000000"/>
                </a:solidFill>
                <a:latin typeface="Arial"/>
              </a:rPr>
              <a:t>Имитацией горения в условиях невесомости  является горение в горизонтально расположенной замкнутой ячейке Хеле-Шоу. Устройство позволяет изучать отдельно действие диффузионно-тепловой неустойчивости на динамику шарового пламени, а также определять пределы воспламеняемости в условиях микрогравитации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050" b="1" i="1" strike="noStrike" spc="-1">
                <a:solidFill>
                  <a:srgbClr val="000000"/>
                </a:solidFill>
                <a:latin typeface="Arial"/>
              </a:rPr>
              <a:t>В расчётах воспроизведены базовые  формы двумерного пламени --  лучевое,  дендритное и квазиоднородное --  в том же диапазоне концентраций, что и в эксперименте. Средняя скорость дрейфа очагов горения и их размер близки к экспериментальным значениям. 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050" b="1" i="1" strike="noStrike" spc="-1">
                <a:solidFill>
                  <a:srgbClr val="000000"/>
                </a:solidFill>
                <a:latin typeface="Arial"/>
              </a:rPr>
              <a:t>Для получения аналогов  трёхмерного пламени требуется существенное увеличение вычислительных ресурсов</a:t>
            </a:r>
            <a:r>
              <a:rPr sz="1050"/>
              <a:t/>
            </a:r>
            <a:br>
              <a:rPr sz="1050"/>
            </a:br>
            <a:r>
              <a:rPr lang="ru-RU" sz="1050" b="1" i="1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1050" b="0" strike="noStrike" spc="-1">
                <a:solidFill>
                  <a:srgbClr val="000000"/>
                </a:solidFill>
                <a:latin typeface="Arial"/>
              </a:rPr>
              <a:t>ТУРБУЛЕНТНОЕ ПЛАМЯ</a:t>
            </a: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050" b="1" i="1" strike="noStrike" spc="-1">
                <a:solidFill>
                  <a:srgbClr val="000000"/>
                </a:solidFill>
                <a:latin typeface="Arial"/>
              </a:rPr>
              <a:t>В вертикально ориентированном канале горение ВВС с долей Н</a:t>
            </a:r>
            <a:r>
              <a:rPr lang="ru-RU" sz="1050" b="1" i="1" strike="noStrike" spc="-1" baseline="-25000">
                <a:solidFill>
                  <a:srgbClr val="000000"/>
                </a:solidFill>
                <a:latin typeface="Arial"/>
              </a:rPr>
              <a:t>2 </a:t>
            </a:r>
            <a:r>
              <a:rPr lang="ru-RU" sz="1050" b="1" i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050" b="1" i="1" strike="noStrike" spc="-1">
                <a:solidFill>
                  <a:srgbClr val="000000"/>
                </a:solidFill>
                <a:latin typeface="Arial"/>
              </a:rPr>
              <a:t>&lt; 10% </a:t>
            </a:r>
            <a:r>
              <a:rPr lang="ru-RU" sz="1050" b="1" i="1" strike="noStrike" spc="-1">
                <a:solidFill>
                  <a:srgbClr val="000000"/>
                </a:solidFill>
                <a:latin typeface="Arial"/>
              </a:rPr>
              <a:t> носит дискретный характер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050" b="1" i="1" strike="noStrike" spc="-1">
                <a:solidFill>
                  <a:srgbClr val="000000"/>
                </a:solidFill>
                <a:latin typeface="Arial"/>
              </a:rPr>
              <a:t>Удлинение ускоряющего канала  привело к увеличению скорости распространения пламени и к смене режима ускорения для ВВС с долей Н</a:t>
            </a:r>
            <a:r>
              <a:rPr lang="ru-RU" sz="1050" b="1" i="1" strike="noStrike" spc="-1" baseline="-25000">
                <a:solidFill>
                  <a:srgbClr val="000000"/>
                </a:solidFill>
                <a:latin typeface="Arial"/>
              </a:rPr>
              <a:t>2</a:t>
            </a:r>
            <a:r>
              <a:rPr lang="ru-RU" sz="1050" b="1" i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050" b="1" i="1" strike="noStrike" spc="-1">
                <a:solidFill>
                  <a:srgbClr val="000000"/>
                </a:solidFill>
                <a:latin typeface="Arial"/>
              </a:rPr>
              <a:t>&gt;10%</a:t>
            </a:r>
            <a:r>
              <a:rPr lang="ru-RU" sz="1050" b="1" i="1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050" b="1" i="1" strike="noStrike" spc="-1">
                <a:solidFill>
                  <a:srgbClr val="000000"/>
                </a:solidFill>
                <a:latin typeface="Arial"/>
              </a:rPr>
              <a:t>Для выяснения истинной причины возникновения детонации при горении ВВС с низким числом Льюиса требуется системное исследование ускорения на расчётной сетке, обеспечивающей высокое разрешение, а также расчёты с различными моделями турбулентности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1050" b="0" strike="noStrike" spc="-1">
                <a:solidFill>
                  <a:srgbClr val="000000"/>
                </a:solidFill>
                <a:latin typeface="Arial"/>
              </a:rPr>
              <a:t>ПЛАНЫ</a:t>
            </a: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050" b="1" i="1" strike="noStrike" spc="-1">
                <a:solidFill>
                  <a:srgbClr val="000000"/>
                </a:solidFill>
                <a:latin typeface="Arial"/>
              </a:rPr>
              <a:t>Численное исследование детонационных ячеек в смесях вода – водород - воздух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290385" y="125859"/>
            <a:ext cx="7764864" cy="32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2000" b="1" spc="-1" dirty="0" smtClean="0">
                <a:solidFill>
                  <a:srgbClr val="333333"/>
                </a:solidFill>
                <a:latin typeface="Arial"/>
                <a:ea typeface="Arial"/>
              </a:rPr>
              <a:t>Н</a:t>
            </a:r>
            <a:r>
              <a:rPr lang="ru-RU" sz="2000" b="1" strike="noStrike" spc="-1" dirty="0" smtClean="0">
                <a:solidFill>
                  <a:srgbClr val="333333"/>
                </a:solidFill>
                <a:latin typeface="Arial"/>
                <a:ea typeface="Arial"/>
              </a:rPr>
              <a:t>еустойчивость </a:t>
            </a:r>
            <a:r>
              <a:rPr lang="ru-RU" sz="2000" b="1" strike="noStrike" spc="-1" dirty="0" err="1" smtClean="0">
                <a:solidFill>
                  <a:srgbClr val="333333"/>
                </a:solidFill>
                <a:latin typeface="Arial"/>
                <a:ea typeface="Arial"/>
              </a:rPr>
              <a:t>Рихмайера-Мешкова</a:t>
            </a:r>
            <a:r>
              <a:rPr lang="ru-RU" sz="2000" b="1" strike="noStrike" spc="-1" dirty="0" smtClean="0">
                <a:solidFill>
                  <a:srgbClr val="333333"/>
                </a:solidFill>
                <a:latin typeface="Arial"/>
                <a:ea typeface="Arial"/>
              </a:rPr>
              <a:t>. Эксперимент-расчёт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5" name="Рисунок 9"/>
          <p:cNvPicPr/>
          <p:nvPr/>
        </p:nvPicPr>
        <p:blipFill>
          <a:blip r:embed="rId2"/>
          <a:stretch/>
        </p:blipFill>
        <p:spPr>
          <a:xfrm>
            <a:off x="323528" y="639000"/>
            <a:ext cx="432048" cy="4095371"/>
          </a:xfrm>
          <a:prstGeom prst="rect">
            <a:avLst/>
          </a:prstGeom>
          <a:ln w="0">
            <a:noFill/>
          </a:ln>
        </p:spPr>
      </p:pic>
      <p:pic>
        <p:nvPicPr>
          <p:cNvPr id="176" name="Рисунок 4"/>
          <p:cNvPicPr/>
          <p:nvPr/>
        </p:nvPicPr>
        <p:blipFill>
          <a:blip r:embed="rId3"/>
          <a:stretch/>
        </p:blipFill>
        <p:spPr>
          <a:xfrm>
            <a:off x="3507480" y="946800"/>
            <a:ext cx="1553760" cy="1722600"/>
          </a:xfrm>
          <a:prstGeom prst="rect">
            <a:avLst/>
          </a:prstGeom>
          <a:ln w="0">
            <a:noFill/>
          </a:ln>
        </p:spPr>
      </p:pic>
      <p:sp>
        <p:nvSpPr>
          <p:cNvPr id="177" name="Прямоугольник 5"/>
          <p:cNvSpPr/>
          <p:nvPr/>
        </p:nvSpPr>
        <p:spPr>
          <a:xfrm>
            <a:off x="3690000" y="639000"/>
            <a:ext cx="10346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1 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Расчёт УВ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8" name="Рисунок 6"/>
          <p:cNvPicPr/>
          <p:nvPr/>
        </p:nvPicPr>
        <p:blipFill>
          <a:blip r:embed="rId4"/>
          <a:stretch/>
        </p:blipFill>
        <p:spPr>
          <a:xfrm>
            <a:off x="5231160" y="1217160"/>
            <a:ext cx="1903680" cy="1181520"/>
          </a:xfrm>
          <a:prstGeom prst="rect">
            <a:avLst/>
          </a:prstGeom>
          <a:ln w="0">
            <a:noFill/>
          </a:ln>
        </p:spPr>
      </p:pic>
      <p:pic>
        <p:nvPicPr>
          <p:cNvPr id="179" name="Рисунок 7"/>
          <p:cNvPicPr/>
          <p:nvPr/>
        </p:nvPicPr>
        <p:blipFill>
          <a:blip r:embed="rId5"/>
          <a:stretch/>
        </p:blipFill>
        <p:spPr>
          <a:xfrm>
            <a:off x="7275960" y="1196640"/>
            <a:ext cx="1607400" cy="1202040"/>
          </a:xfrm>
          <a:prstGeom prst="rect">
            <a:avLst/>
          </a:prstGeom>
          <a:ln w="0">
            <a:noFill/>
          </a:ln>
        </p:spPr>
      </p:pic>
      <p:sp>
        <p:nvSpPr>
          <p:cNvPr id="180" name="Прямоугольник 9"/>
          <p:cNvSpPr/>
          <p:nvPr/>
        </p:nvSpPr>
        <p:spPr>
          <a:xfrm>
            <a:off x="5595120" y="1423440"/>
            <a:ext cx="2786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Symbol"/>
              </a:rPr>
              <a:t>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Прямоугольник 10"/>
          <p:cNvSpPr/>
          <p:nvPr/>
        </p:nvSpPr>
        <p:spPr>
          <a:xfrm>
            <a:off x="3586320" y="2782545"/>
            <a:ext cx="3687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2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Расчёт РМ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  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плотность, частота кадров 10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мкс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Рисунок 3"/>
          <p:cNvPicPr/>
          <p:nvPr/>
        </p:nvPicPr>
        <p:blipFill>
          <a:blip r:embed="rId6"/>
          <a:stretch/>
        </p:blipFill>
        <p:spPr>
          <a:xfrm>
            <a:off x="3570120" y="3078187"/>
            <a:ext cx="4903920" cy="1725840"/>
          </a:xfrm>
          <a:prstGeom prst="rect">
            <a:avLst/>
          </a:prstGeom>
          <a:ln w="0">
            <a:noFill/>
          </a:ln>
        </p:spPr>
      </p:pic>
      <p:pic>
        <p:nvPicPr>
          <p:cNvPr id="183" name="Рисунок 11"/>
          <p:cNvPicPr/>
          <p:nvPr/>
        </p:nvPicPr>
        <p:blipFill>
          <a:blip r:embed="rId7"/>
          <a:stretch/>
        </p:blipFill>
        <p:spPr>
          <a:xfrm>
            <a:off x="940320" y="753480"/>
            <a:ext cx="1903488" cy="3908883"/>
          </a:xfrm>
          <a:prstGeom prst="rect">
            <a:avLst/>
          </a:prstGeom>
          <a:ln w="0">
            <a:noFill/>
          </a:ln>
        </p:spPr>
      </p:pic>
      <p:sp>
        <p:nvSpPr>
          <p:cNvPr id="12" name="Прямоугольник 2"/>
          <p:cNvSpPr/>
          <p:nvPr/>
        </p:nvSpPr>
        <p:spPr>
          <a:xfrm>
            <a:off x="247992" y="4796587"/>
            <a:ext cx="8200080" cy="4909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lvl="0"/>
            <a:r>
              <a:rPr lang="ru-RU" sz="1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А.А. Тяктев</a:t>
            </a:r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Ю.А. Пискунов, И.Л. Бугаенко, Е.С. Морозов, Н.Б. Аникин Экспериментальное исследование неустойчивости </a:t>
            </a:r>
            <a:r>
              <a:rPr lang="ru-RU" sz="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Ритмайера-Мешкова</a:t>
            </a:r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 при числе Маха падающей ударной волны  М≈5. «XXIII Харитоновские Тематические Научные Чтения»  03 – 07 октября 2022 г., г. Саров</a:t>
            </a:r>
          </a:p>
          <a:p>
            <a:endParaRPr lang="ru-RU" sz="8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8463600" y="4767557"/>
            <a:ext cx="660889" cy="3448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263520" y="213840"/>
            <a:ext cx="7620848" cy="32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2000" b="1" spc="-1" dirty="0" smtClean="0">
                <a:solidFill>
                  <a:srgbClr val="333333"/>
                </a:solidFill>
                <a:latin typeface="Arial"/>
                <a:ea typeface="Arial"/>
              </a:rPr>
              <a:t>Н</a:t>
            </a:r>
            <a:r>
              <a:rPr lang="ru-RU" sz="2000" b="1" strike="noStrike" spc="-1" dirty="0" smtClean="0">
                <a:solidFill>
                  <a:srgbClr val="333333"/>
                </a:solidFill>
                <a:latin typeface="Arial"/>
                <a:ea typeface="Arial"/>
              </a:rPr>
              <a:t>еустойчивость </a:t>
            </a:r>
            <a:r>
              <a:rPr lang="ru-RU" sz="2000" b="1" strike="noStrike" spc="-1" dirty="0" err="1" smtClean="0">
                <a:solidFill>
                  <a:srgbClr val="333333"/>
                </a:solidFill>
                <a:latin typeface="Arial"/>
                <a:ea typeface="Arial"/>
              </a:rPr>
              <a:t>Рихмайера-Мешкова</a:t>
            </a:r>
            <a:r>
              <a:rPr lang="ru-RU" sz="2000" b="1" strike="noStrike" spc="-1" dirty="0" smtClean="0">
                <a:solidFill>
                  <a:srgbClr val="333333"/>
                </a:solidFill>
                <a:latin typeface="Arial"/>
                <a:ea typeface="Arial"/>
              </a:rPr>
              <a:t>. Эксперимент-расчёт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Прямоугольник 2"/>
          <p:cNvSpPr/>
          <p:nvPr/>
        </p:nvSpPr>
        <p:spPr>
          <a:xfrm>
            <a:off x="263520" y="4869360"/>
            <a:ext cx="8200080" cy="2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800" b="0" strike="noStrike" spc="-1" dirty="0">
                <a:solidFill>
                  <a:srgbClr val="000000"/>
                </a:solidFill>
                <a:latin typeface="Calibri"/>
              </a:rPr>
              <a:t>J</a:t>
            </a:r>
            <a:r>
              <a:rPr lang="ru-RU" sz="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r>
              <a:rPr lang="en-US" sz="800" b="0" strike="noStrike" spc="-1" dirty="0">
                <a:solidFill>
                  <a:srgbClr val="000000"/>
                </a:solidFill>
                <a:latin typeface="Calibri"/>
              </a:rPr>
              <a:t> H. J. </a:t>
            </a:r>
            <a:r>
              <a:rPr lang="en-US" sz="800" b="0" strike="noStrike" spc="-1" dirty="0" err="1">
                <a:solidFill>
                  <a:srgbClr val="000000"/>
                </a:solidFill>
                <a:latin typeface="Calibri"/>
              </a:rPr>
              <a:t>Niederhaus</a:t>
            </a:r>
            <a:r>
              <a:rPr lang="ru-RU" sz="800" b="0" strike="noStrike" spc="-1" dirty="0">
                <a:solidFill>
                  <a:srgbClr val="000000"/>
                </a:solidFill>
                <a:latin typeface="Calibri"/>
              </a:rPr>
              <a:t> «</a:t>
            </a:r>
            <a:r>
              <a:rPr lang="en-US" sz="800" b="0" strike="noStrike" spc="-1" dirty="0">
                <a:solidFill>
                  <a:srgbClr val="000000"/>
                </a:solidFill>
                <a:latin typeface="Calibri"/>
              </a:rPr>
              <a:t>A computational parameter study</a:t>
            </a:r>
            <a:r>
              <a:rPr lang="ru-RU" sz="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800" b="0" strike="noStrike" spc="-1" dirty="0">
                <a:solidFill>
                  <a:srgbClr val="000000"/>
                </a:solidFill>
                <a:latin typeface="Calibri"/>
              </a:rPr>
              <a:t>for the</a:t>
            </a:r>
            <a:r>
              <a:rPr lang="ru-RU" sz="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800" b="0" strike="noStrike" spc="-1" dirty="0">
                <a:solidFill>
                  <a:srgbClr val="000000"/>
                </a:solidFill>
                <a:latin typeface="Calibri"/>
              </a:rPr>
              <a:t>three-dimensional shock–bubble interaction</a:t>
            </a:r>
            <a:r>
              <a:rPr lang="ru-RU" sz="800" b="0" strike="noStrike" spc="-1" dirty="0">
                <a:solidFill>
                  <a:srgbClr val="000000"/>
                </a:solidFill>
                <a:latin typeface="Calibri"/>
              </a:rPr>
              <a:t>»  </a:t>
            </a:r>
            <a:r>
              <a:rPr lang="nl-NL" sz="800" b="0" strike="noStrike" spc="-1" dirty="0">
                <a:solidFill>
                  <a:srgbClr val="000000"/>
                </a:solidFill>
                <a:latin typeface="Calibri"/>
              </a:rPr>
              <a:t>J. Fluid Mech. (2008), vol. 594, pp. 85–124</a:t>
            </a:r>
            <a:endParaRPr lang="ru-RU" sz="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6" name="Рисунок 1"/>
          <p:cNvPicPr/>
          <p:nvPr/>
        </p:nvPicPr>
        <p:blipFill>
          <a:blip r:embed="rId2"/>
          <a:stretch/>
        </p:blipFill>
        <p:spPr>
          <a:xfrm>
            <a:off x="321120" y="712800"/>
            <a:ext cx="4660920" cy="2715480"/>
          </a:xfrm>
          <a:prstGeom prst="rect">
            <a:avLst/>
          </a:prstGeom>
          <a:ln w="0">
            <a:noFill/>
          </a:ln>
        </p:spPr>
      </p:pic>
      <p:pic>
        <p:nvPicPr>
          <p:cNvPr id="187" name="Рисунок 4"/>
          <p:cNvPicPr/>
          <p:nvPr/>
        </p:nvPicPr>
        <p:blipFill>
          <a:blip r:embed="rId3"/>
          <a:stretch/>
        </p:blipFill>
        <p:spPr>
          <a:xfrm>
            <a:off x="3072960" y="3597480"/>
            <a:ext cx="1858680" cy="958320"/>
          </a:xfrm>
          <a:prstGeom prst="rect">
            <a:avLst/>
          </a:prstGeom>
          <a:ln w="0">
            <a:noFill/>
          </a:ln>
        </p:spPr>
      </p:pic>
      <p:sp>
        <p:nvSpPr>
          <p:cNvPr id="188" name="Прямоугольник 6"/>
          <p:cNvSpPr/>
          <p:nvPr/>
        </p:nvSpPr>
        <p:spPr>
          <a:xfrm>
            <a:off x="50400" y="3544920"/>
            <a:ext cx="2899800" cy="109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</a:rPr>
              <a:t>1 –УВ в тяжелом газе, 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</a:rPr>
              <a:t>2 –УВ в легком газе, 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</a:rPr>
              <a:t>3 –ведущей точки выпуклой поверхности УВ, 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</a:rPr>
              <a:t>4 –нижней границы тороидального вихря, 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</a:rPr>
              <a:t>5 – «ведущей» точки «сферической» волны, отраженной от границы раздела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9" name="Рисунок 7"/>
          <p:cNvPicPr/>
          <p:nvPr/>
        </p:nvPicPr>
        <p:blipFill>
          <a:blip r:embed="rId4"/>
          <a:stretch/>
        </p:blipFill>
        <p:spPr>
          <a:xfrm>
            <a:off x="5781000" y="761400"/>
            <a:ext cx="2982600" cy="1945440"/>
          </a:xfrm>
          <a:prstGeom prst="rect">
            <a:avLst/>
          </a:prstGeom>
          <a:ln w="0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463600" y="4767557"/>
            <a:ext cx="660889" cy="3448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70709"/>
            <a:ext cx="3240360" cy="2360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75640" y="283680"/>
            <a:ext cx="6560640" cy="32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Arial"/>
              </a:rPr>
              <a:t>Режимы горения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Прямоугольник 11"/>
          <p:cNvSpPr/>
          <p:nvPr/>
        </p:nvSpPr>
        <p:spPr>
          <a:xfrm>
            <a:off x="121320" y="948960"/>
            <a:ext cx="5242680" cy="1331280"/>
          </a:xfrm>
          <a:prstGeom prst="rect">
            <a:avLst/>
          </a:prstGeom>
          <a:noFill/>
          <a:ln w="25560">
            <a:solidFill>
              <a:srgbClr val="007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                         быстрое </a:t>
            </a:r>
            <a:r>
              <a:rPr lang="ru-RU" sz="1800" b="0" strike="noStrike" spc="-1">
                <a:solidFill>
                  <a:srgbClr val="000000"/>
                </a:solidFill>
                <a:latin typeface="Symbol"/>
              </a:rPr>
              <a:t>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медленное</a:t>
            </a: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                       ламинарное </a:t>
            </a:r>
            <a:r>
              <a:rPr lang="ru-RU" sz="1800" b="0" strike="noStrike" spc="-1">
                <a:solidFill>
                  <a:srgbClr val="000000"/>
                </a:solidFill>
                <a:latin typeface="Symbol"/>
              </a:rPr>
              <a:t>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турбулентное</a:t>
            </a: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пространство открытое </a:t>
            </a:r>
            <a:r>
              <a:rPr lang="ru-RU" sz="1800" b="0" strike="noStrike" spc="-1">
                <a:solidFill>
                  <a:srgbClr val="000000"/>
                </a:solidFill>
                <a:latin typeface="Symbol"/>
              </a:rPr>
              <a:t>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замкнутое                                </a:t>
            </a: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          в поле силы тяжести </a:t>
            </a:r>
            <a:r>
              <a:rPr lang="ru-RU" sz="1800" b="0" strike="noStrike" spc="-1">
                <a:solidFill>
                  <a:srgbClr val="000000"/>
                </a:solidFill>
                <a:latin typeface="Symbol"/>
              </a:rPr>
              <a:t>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в невесомости</a:t>
            </a: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575640" y="4834800"/>
            <a:ext cx="8367120" cy="122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marL="171360" indent="-171360">
              <a:lnSpc>
                <a:spcPct val="90000"/>
              </a:lnSpc>
              <a:buClr>
                <a:srgbClr val="333333"/>
              </a:buClr>
              <a:buFont typeface="Arial"/>
              <a:buChar char="•"/>
            </a:pPr>
            <a:r>
              <a:rPr lang="en-US" sz="700" b="0" strike="noStrike" spc="-1">
                <a:solidFill>
                  <a:srgbClr val="333333"/>
                </a:solidFill>
                <a:latin typeface="Arial"/>
                <a:ea typeface="Arial"/>
              </a:rPr>
              <a:t>Ronney P.D., Near-limit flame structures at low Lewis number, Combust. Flame,1990,V 82(1),pp.1-14</a:t>
            </a:r>
            <a:r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.</a:t>
            </a:r>
            <a:r>
              <a:rPr lang="en-US" sz="700" b="0" strike="noStrike" spc="-1">
                <a:solidFill>
                  <a:srgbClr val="333333"/>
                </a:solidFill>
                <a:latin typeface="Arial"/>
                <a:ea typeface="Arial"/>
              </a:rPr>
              <a:t>url.org/10.1016/0010-2180(90)90074-2.</a:t>
            </a:r>
            <a:endParaRPr lang="ru-RU" sz="7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700" b="0" strike="noStrike" spc="-1">
                <a:solidFill>
                  <a:srgbClr val="333333"/>
                </a:solidFill>
                <a:latin typeface="Arial"/>
                <a:ea typeface="Arial"/>
              </a:rPr>
              <a:t>**    Denisenko V.P., Kirillov I.A., Kingsep S.S., et al Critical morphological phenomena</a:t>
            </a:r>
            <a:r>
              <a:rPr lang="en-US" sz="700" b="0" strike="noStrike" cap="small" spc="-1">
                <a:solidFill>
                  <a:srgbClr val="333333"/>
                </a:solidFill>
                <a:latin typeface="Arial"/>
                <a:ea typeface="Arial"/>
              </a:rPr>
              <a:t> </a:t>
            </a:r>
            <a:r>
              <a:rPr lang="en-US" sz="700" b="0" strike="noStrike" spc="-1">
                <a:solidFill>
                  <a:srgbClr val="333333"/>
                </a:solidFill>
                <a:latin typeface="Arial"/>
                <a:ea typeface="Arial"/>
              </a:rPr>
              <a:t>during ultra-lean hydrogen-air combustion in closed horizontal Hele-Shaw cell,</a:t>
            </a:r>
            <a:r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 </a:t>
            </a:r>
            <a:r>
              <a:rPr lang="en-US" sz="700" b="0" strike="noStrike" spc="-1">
                <a:solidFill>
                  <a:srgbClr val="333333"/>
                </a:solidFill>
                <a:latin typeface="Arial"/>
                <a:ea typeface="Arial"/>
              </a:rPr>
              <a:t>NRC “Kurchatov Institute”,2020.</a:t>
            </a:r>
            <a:endParaRPr lang="ru-RU" sz="7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2" name="Рисунок 5"/>
          <p:cNvPicPr/>
          <p:nvPr/>
        </p:nvPicPr>
        <p:blipFill>
          <a:blip r:embed="rId3"/>
          <a:stretch/>
        </p:blipFill>
        <p:spPr>
          <a:xfrm>
            <a:off x="479520" y="3167640"/>
            <a:ext cx="1140480" cy="1100160"/>
          </a:xfrm>
          <a:prstGeom prst="rect">
            <a:avLst/>
          </a:prstGeom>
          <a:ln w="0">
            <a:noFill/>
          </a:ln>
        </p:spPr>
      </p:pic>
      <p:pic>
        <p:nvPicPr>
          <p:cNvPr id="43" name="Рисунок 6"/>
          <p:cNvPicPr/>
          <p:nvPr/>
        </p:nvPicPr>
        <p:blipFill>
          <a:blip r:embed="rId4"/>
          <a:stretch/>
        </p:blipFill>
        <p:spPr>
          <a:xfrm>
            <a:off x="2361600" y="3153960"/>
            <a:ext cx="1118520" cy="1096560"/>
          </a:xfrm>
          <a:prstGeom prst="rect">
            <a:avLst/>
          </a:prstGeom>
          <a:ln w="0">
            <a:noFill/>
          </a:ln>
        </p:spPr>
      </p:pic>
      <p:pic>
        <p:nvPicPr>
          <p:cNvPr id="44" name="Рисунок 9"/>
          <p:cNvPicPr/>
          <p:nvPr/>
        </p:nvPicPr>
        <p:blipFill>
          <a:blip r:embed="rId5"/>
          <a:stretch/>
        </p:blipFill>
        <p:spPr>
          <a:xfrm>
            <a:off x="4120200" y="3141720"/>
            <a:ext cx="1142640" cy="1135440"/>
          </a:xfrm>
          <a:prstGeom prst="rect">
            <a:avLst/>
          </a:prstGeom>
          <a:ln w="0">
            <a:noFill/>
          </a:ln>
        </p:spPr>
      </p:pic>
      <p:sp>
        <p:nvSpPr>
          <p:cNvPr id="45" name="Прямоугольник 10"/>
          <p:cNvSpPr/>
          <p:nvPr/>
        </p:nvSpPr>
        <p:spPr>
          <a:xfrm>
            <a:off x="281520" y="2480400"/>
            <a:ext cx="4922280" cy="40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7% H</a:t>
            </a:r>
            <a:r>
              <a:rPr lang="en-US" sz="1800" b="0" strike="noStrike" spc="-1" baseline="-25000">
                <a:solidFill>
                  <a:srgbClr val="000000"/>
                </a:solidFill>
                <a:latin typeface="Calibri"/>
              </a:rPr>
              <a:t>2</a:t>
            </a:r>
            <a:r>
              <a:rPr lang="ru-RU" sz="1800" b="0" strike="noStrike" spc="-1" baseline="-2500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 воздухе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Прямоугольник 12"/>
          <p:cNvSpPr/>
          <p:nvPr/>
        </p:nvSpPr>
        <p:spPr>
          <a:xfrm>
            <a:off x="301680" y="4242240"/>
            <a:ext cx="160920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микрогравитация*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Прямоугольник 24"/>
          <p:cNvSpPr/>
          <p:nvPr/>
        </p:nvSpPr>
        <p:spPr>
          <a:xfrm>
            <a:off x="2375280" y="4249440"/>
            <a:ext cx="103320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гравитация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Прямоугольник 25"/>
          <p:cNvSpPr/>
          <p:nvPr/>
        </p:nvSpPr>
        <p:spPr>
          <a:xfrm>
            <a:off x="3844440" y="4277160"/>
            <a:ext cx="165312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ячейка Хеле-Шоу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**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9" name="Объект 19"/>
          <p:cNvGraphicFramePr/>
          <p:nvPr/>
        </p:nvGraphicFramePr>
        <p:xfrm>
          <a:off x="2513160" y="4502880"/>
          <a:ext cx="815040" cy="222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r:id="rId6" imgW="0" imgH="0" progId="">
                  <p:embed/>
                </p:oleObj>
              </mc:Choice>
              <mc:Fallback>
                <p:oleObj r:id="rId6" imgW="0" imgH="0" progId="">
                  <p:embed/>
                  <p:pic>
                    <p:nvPicPr>
                      <p:cNvPr id="50" name="Объект 19"/>
                      <p:cNvPicPr/>
                      <p:nvPr/>
                    </p:nvPicPr>
                    <p:blipFill>
                      <a:blip r:embed="rId7"/>
                      <a:stretch/>
                    </p:blipFill>
                    <p:spPr>
                      <a:xfrm>
                        <a:off x="2513160" y="4502880"/>
                        <a:ext cx="815040" cy="2221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Объект 26"/>
          <p:cNvGraphicFramePr/>
          <p:nvPr/>
        </p:nvGraphicFramePr>
        <p:xfrm>
          <a:off x="879120" y="4515840"/>
          <a:ext cx="232920" cy="19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r:id="rId8" imgW="0" imgH="0" progId="">
                  <p:embed/>
                </p:oleObj>
              </mc:Choice>
              <mc:Fallback>
                <p:oleObj r:id="rId8" imgW="0" imgH="0" progId="">
                  <p:embed/>
                  <p:pic>
                    <p:nvPicPr>
                      <p:cNvPr id="52" name="Объект 26"/>
                      <p:cNvPicPr/>
                      <p:nvPr/>
                    </p:nvPicPr>
                    <p:blipFill>
                      <a:blip r:embed="rId9"/>
                      <a:stretch/>
                    </p:blipFill>
                    <p:spPr>
                      <a:xfrm>
                        <a:off x="879120" y="4515840"/>
                        <a:ext cx="232920" cy="1965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Объект 28"/>
          <p:cNvGraphicFramePr/>
          <p:nvPr/>
        </p:nvGraphicFramePr>
        <p:xfrm>
          <a:off x="4435560" y="4516560"/>
          <a:ext cx="355320" cy="19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r:id="rId10" imgW="0" imgH="0" progId="">
                  <p:embed/>
                </p:oleObj>
              </mc:Choice>
              <mc:Fallback>
                <p:oleObj r:id="rId10" imgW="0" imgH="0" progId="">
                  <p:embed/>
                  <p:pic>
                    <p:nvPicPr>
                      <p:cNvPr id="54" name="Объект 28"/>
                      <p:cNvPicPr/>
                      <p:nvPr/>
                    </p:nvPicPr>
                    <p:blipFill>
                      <a:blip r:embed="rId11"/>
                      <a:stretch/>
                    </p:blipFill>
                    <p:spPr>
                      <a:xfrm>
                        <a:off x="4435560" y="4516560"/>
                        <a:ext cx="355320" cy="1965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30"/>
          <p:cNvSpPr/>
          <p:nvPr/>
        </p:nvSpPr>
        <p:spPr>
          <a:xfrm>
            <a:off x="8528448" y="4567870"/>
            <a:ext cx="428107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Calibri"/>
              </a:rPr>
              <a:t>2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/1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Calibri"/>
              </a:rPr>
              <a:t>0</a:t>
            </a:r>
            <a:endParaRPr lang="ru-RU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" name="Рисунок 32"/>
          <p:cNvPicPr/>
          <p:nvPr/>
        </p:nvPicPr>
        <p:blipFill>
          <a:blip r:embed="rId12"/>
          <a:stretch/>
        </p:blipFill>
        <p:spPr>
          <a:xfrm>
            <a:off x="5644080" y="1140840"/>
            <a:ext cx="2869560" cy="291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57640" y="234000"/>
            <a:ext cx="6560640" cy="32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2400" b="1" strike="noStrike" spc="-1">
                <a:solidFill>
                  <a:srgbClr val="333333"/>
                </a:solidFill>
                <a:latin typeface="Arial"/>
                <a:ea typeface="Arial"/>
              </a:rPr>
              <a:t>Ламинарное пламя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Rectangle 4"/>
          <p:cNvSpPr/>
          <p:nvPr/>
        </p:nvSpPr>
        <p:spPr>
          <a:xfrm>
            <a:off x="4411080" y="1435320"/>
            <a:ext cx="9442800" cy="4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22680" bIns="22680" numCol="1" spcCol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Rectangle 6"/>
          <p:cNvSpPr/>
          <p:nvPr/>
        </p:nvSpPr>
        <p:spPr>
          <a:xfrm>
            <a:off x="5033880" y="2624760"/>
            <a:ext cx="9761040" cy="4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22680" bIns="22680" numCol="1" spcCol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0"/>
          <p:cNvSpPr/>
          <p:nvPr/>
        </p:nvSpPr>
        <p:spPr>
          <a:xfrm>
            <a:off x="6940440" y="277344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tIns="360" bIns="360" numCol="1" spcCol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Прямоугольник 14"/>
          <p:cNvSpPr/>
          <p:nvPr/>
        </p:nvSpPr>
        <p:spPr>
          <a:xfrm>
            <a:off x="194040" y="713520"/>
            <a:ext cx="507600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в 1938 г. задача решена Я.Б. Зельдовичем и Д.А. Франк-Каменецким</a:t>
            </a: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353520" y="4770000"/>
            <a:ext cx="6847920" cy="220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900" b="0" strike="noStrike" spc="-1">
                <a:solidFill>
                  <a:srgbClr val="333333"/>
                </a:solidFill>
                <a:latin typeface="Arial"/>
                <a:ea typeface="Arial"/>
              </a:rPr>
              <a:t>Зельдович</a:t>
            </a:r>
            <a:r>
              <a:rPr lang="en-US" sz="900" b="0" strike="noStrike" spc="-1">
                <a:solidFill>
                  <a:srgbClr val="333333"/>
                </a:solidFill>
                <a:latin typeface="Arial"/>
                <a:ea typeface="Arial"/>
              </a:rPr>
              <a:t> </a:t>
            </a:r>
            <a:r>
              <a:rPr lang="ru-RU" sz="900" b="0" strike="noStrike" spc="-1">
                <a:solidFill>
                  <a:srgbClr val="333333"/>
                </a:solidFill>
                <a:latin typeface="Arial"/>
                <a:ea typeface="Arial"/>
              </a:rPr>
              <a:t>Я.Б., Избранные труды. Химическая физика и гидродинамика, </a:t>
            </a:r>
            <a:r>
              <a:rPr lang="en-US" sz="900" b="0" strike="noStrike" spc="-1">
                <a:solidFill>
                  <a:srgbClr val="333333"/>
                </a:solidFill>
                <a:latin typeface="Arial"/>
                <a:ea typeface="Arial"/>
              </a:rPr>
              <a:t>1984, </a:t>
            </a:r>
            <a:r>
              <a:rPr lang="ru-RU" sz="900" b="0" strike="noStrike" spc="-1">
                <a:solidFill>
                  <a:srgbClr val="333333"/>
                </a:solidFill>
                <a:latin typeface="Arial"/>
                <a:ea typeface="Arial"/>
              </a:rPr>
              <a:t>М., Наука СССР.</a:t>
            </a:r>
            <a:endParaRPr lang="ru-RU" sz="9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6" name="Рисунок 13"/>
          <p:cNvPicPr/>
          <p:nvPr/>
        </p:nvPicPr>
        <p:blipFill>
          <a:blip r:embed="rId3"/>
          <a:stretch/>
        </p:blipFill>
        <p:spPr>
          <a:xfrm>
            <a:off x="557640" y="1244160"/>
            <a:ext cx="3303720" cy="2370600"/>
          </a:xfrm>
          <a:prstGeom prst="rect">
            <a:avLst/>
          </a:prstGeom>
          <a:ln w="0">
            <a:noFill/>
          </a:ln>
        </p:spPr>
      </p:pic>
      <p:sp>
        <p:nvSpPr>
          <p:cNvPr id="67" name="Прямоугольник 29"/>
          <p:cNvSpPr/>
          <p:nvPr/>
        </p:nvSpPr>
        <p:spPr>
          <a:xfrm>
            <a:off x="360720" y="3745800"/>
            <a:ext cx="3961080" cy="66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для типичных параметров ВВС: </a:t>
            </a: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              </a:t>
            </a:r>
            <a:r>
              <a:rPr lang="ru-RU" sz="1200" b="0" strike="noStrike" spc="-1">
                <a:solidFill>
                  <a:srgbClr val="000000"/>
                </a:solidFill>
                <a:latin typeface="Symbol"/>
              </a:rPr>
              <a:t>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=8, 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n=1, Le=1, </a:t>
            </a:r>
            <a:r>
              <a:rPr lang="en-US" sz="1200" b="0" strike="noStrike" spc="-1">
                <a:solidFill>
                  <a:srgbClr val="000000"/>
                </a:solidFill>
                <a:latin typeface="Symbol"/>
              </a:rPr>
              <a:t>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(T</a:t>
            </a:r>
            <a:r>
              <a:rPr lang="ru-RU" sz="1200" b="0" strike="noStrike" spc="-1" baseline="-25000">
                <a:solidFill>
                  <a:srgbClr val="000000"/>
                </a:solidFill>
                <a:latin typeface="Arial"/>
              </a:rPr>
              <a:t>п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)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=6</a:t>
            </a:r>
            <a:r>
              <a:rPr lang="ru-RU" sz="1200" b="0" strike="noStrike" spc="-1">
                <a:solidFill>
                  <a:srgbClr val="000000"/>
                </a:solidFill>
                <a:latin typeface="Symbol"/>
              </a:rPr>
              <a:t>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10</a:t>
            </a:r>
            <a:r>
              <a:rPr lang="ru-RU" sz="1200" b="0" strike="noStrike" spc="-1" baseline="30000">
                <a:solidFill>
                  <a:srgbClr val="000000"/>
                </a:solidFill>
                <a:latin typeface="Arial"/>
              </a:rPr>
              <a:t>-4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м</a:t>
            </a:r>
            <a:r>
              <a:rPr lang="ru-RU" sz="1200" b="0" strike="noStrike" spc="-1" baseline="30000">
                <a:solidFill>
                  <a:srgbClr val="000000"/>
                </a:solidFill>
                <a:latin typeface="Arial"/>
              </a:rPr>
              <a:t>2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/c, </a:t>
            </a:r>
            <a:r>
              <a:rPr lang="en-US" sz="1200" b="0" strike="noStrike" spc="-1">
                <a:solidFill>
                  <a:srgbClr val="000000"/>
                </a:solidFill>
                <a:latin typeface="Symbol"/>
              </a:rPr>
              <a:t>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=10, </a:t>
            </a:r>
            <a:r>
              <a:rPr lang="en-US" sz="1200" b="0" strike="noStrike" spc="-1">
                <a:solidFill>
                  <a:srgbClr val="000000"/>
                </a:solidFill>
                <a:latin typeface="Symbol"/>
              </a:rPr>
              <a:t></a:t>
            </a:r>
            <a:r>
              <a:rPr lang="en-US" sz="1200" b="0" strike="noStrike" spc="-1" baseline="-25000">
                <a:solidFill>
                  <a:srgbClr val="000000"/>
                </a:solidFill>
                <a:latin typeface="Arial"/>
              </a:rPr>
              <a:t>r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=10</a:t>
            </a:r>
            <a:r>
              <a:rPr lang="en-US" sz="1200" b="0" strike="noStrike" spc="-1" baseline="30000">
                <a:solidFill>
                  <a:srgbClr val="000000"/>
                </a:solidFill>
                <a:latin typeface="Arial"/>
              </a:rPr>
              <a:t>-6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c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68" name="Прямоугольник 30"/>
          <p:cNvSpPr/>
          <p:nvPr/>
        </p:nvSpPr>
        <p:spPr>
          <a:xfrm>
            <a:off x="1395720" y="4448520"/>
            <a:ext cx="94176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Symbol"/>
              </a:rPr>
              <a:t>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=2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00 </a:t>
            </a:r>
            <a:r>
              <a:rPr lang="ru-RU" sz="1400" b="0" strike="noStrike" spc="-1">
                <a:solidFill>
                  <a:srgbClr val="000000"/>
                </a:solidFill>
                <a:latin typeface="Symbol"/>
              </a:rPr>
              <a:t>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м</a:t>
            </a:r>
          </a:p>
        </p:txBody>
      </p:sp>
      <p:sp>
        <p:nvSpPr>
          <p:cNvPr id="69" name="Прямоугольник 31"/>
          <p:cNvSpPr/>
          <p:nvPr/>
        </p:nvSpPr>
        <p:spPr>
          <a:xfrm>
            <a:off x="364320" y="4301280"/>
            <a:ext cx="101484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</a:t>
            </a:r>
            <a:r>
              <a:rPr lang="en-US" sz="1400" b="0" strike="noStrike" spc="-1" baseline="-25000">
                <a:solidFill>
                  <a:srgbClr val="000000"/>
                </a:solidFill>
                <a:latin typeface="Arial"/>
              </a:rPr>
              <a:t>L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=0.4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 м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/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с</a:t>
            </a:r>
          </a:p>
        </p:txBody>
      </p:sp>
      <p:sp>
        <p:nvSpPr>
          <p:cNvPr id="70" name="Прямоугольник 32"/>
          <p:cNvSpPr/>
          <p:nvPr/>
        </p:nvSpPr>
        <p:spPr>
          <a:xfrm>
            <a:off x="2542680" y="4521960"/>
            <a:ext cx="98892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Symbol"/>
              </a:rPr>
              <a:t>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/</a:t>
            </a:r>
            <a:r>
              <a:rPr lang="en-US" sz="1400" b="0" strike="noStrike" spc="-1">
                <a:solidFill>
                  <a:srgbClr val="000000"/>
                </a:solidFill>
                <a:latin typeface="Symbol"/>
              </a:rPr>
              <a:t>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=2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0 </a:t>
            </a:r>
            <a:r>
              <a:rPr lang="ru-RU" sz="1400" b="0" strike="noStrike" spc="-1">
                <a:solidFill>
                  <a:srgbClr val="000000"/>
                </a:solidFill>
                <a:latin typeface="Symbol"/>
              </a:rPr>
              <a:t>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м</a:t>
            </a:r>
          </a:p>
        </p:txBody>
      </p:sp>
      <p:pic>
        <p:nvPicPr>
          <p:cNvPr id="71" name="Рисунок 33"/>
          <p:cNvPicPr/>
          <p:nvPr/>
        </p:nvPicPr>
        <p:blipFill>
          <a:blip r:embed="rId4"/>
          <a:stretch/>
        </p:blipFill>
        <p:spPr>
          <a:xfrm>
            <a:off x="5407560" y="553320"/>
            <a:ext cx="1962000" cy="580320"/>
          </a:xfrm>
          <a:prstGeom prst="rect">
            <a:avLst/>
          </a:prstGeom>
          <a:ln w="0">
            <a:noFill/>
          </a:ln>
        </p:spPr>
      </p:pic>
      <p:sp>
        <p:nvSpPr>
          <p:cNvPr id="72" name="Прямоугольник 34"/>
          <p:cNvSpPr/>
          <p:nvPr/>
        </p:nvSpPr>
        <p:spPr>
          <a:xfrm>
            <a:off x="3861720" y="1147320"/>
            <a:ext cx="265896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плоский ламинарный фронт неустойчив   </a:t>
            </a:r>
            <a:r>
              <a:rPr lang="ru-RU" sz="1200" b="0" strike="noStrike" spc="-1">
                <a:solidFill>
                  <a:srgbClr val="000000"/>
                </a:solidFill>
                <a:latin typeface="Symbol"/>
              </a:rPr>
              <a:t>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b="0" strike="noStrike" spc="-1">
                <a:solidFill>
                  <a:srgbClr val="000000"/>
                </a:solidFill>
                <a:latin typeface="Symbol"/>
              </a:rPr>
              <a:t>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 относительно </a:t>
            </a:r>
            <a:r>
              <a:rPr lang="ru-RU" sz="1200" b="1" strike="noStrike" spc="-1">
                <a:solidFill>
                  <a:srgbClr val="000000"/>
                </a:solidFill>
                <a:latin typeface="Arial"/>
              </a:rPr>
              <a:t>неустойчивости Ландау-Дарье - 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ГД неустойчивости, связанной с тепловым  расширением продуктов горения</a:t>
            </a:r>
          </a:p>
        </p:txBody>
      </p:sp>
      <p:sp>
        <p:nvSpPr>
          <p:cNvPr id="73" name="Прямоугольник 36"/>
          <p:cNvSpPr/>
          <p:nvPr/>
        </p:nvSpPr>
        <p:spPr>
          <a:xfrm>
            <a:off x="4138920" y="2577600"/>
            <a:ext cx="476424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Диффузионные и тепловые потоки тепла могут подавлять или усугублять неустойчивость </a:t>
            </a:r>
            <a:r>
              <a:rPr lang="ru-RU" sz="1200" b="1" strike="noStrike" spc="-1">
                <a:solidFill>
                  <a:srgbClr val="000000"/>
                </a:solidFill>
                <a:latin typeface="Arial"/>
              </a:rPr>
              <a:t>Ландау-Дарье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TextBox 38"/>
          <p:cNvSpPr/>
          <p:nvPr/>
        </p:nvSpPr>
        <p:spPr>
          <a:xfrm>
            <a:off x="8604720" y="4539600"/>
            <a:ext cx="421920" cy="2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3/10</a:t>
            </a:r>
            <a:endParaRPr lang="ru-RU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Рисунок 39"/>
          <p:cNvPicPr/>
          <p:nvPr/>
        </p:nvPicPr>
        <p:blipFill>
          <a:blip r:embed="rId5"/>
          <a:stretch/>
        </p:blipFill>
        <p:spPr>
          <a:xfrm>
            <a:off x="7595280" y="774360"/>
            <a:ext cx="1349640" cy="260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76" name="Объект 75"/>
          <p:cNvGraphicFramePr/>
          <p:nvPr/>
        </p:nvGraphicFramePr>
        <p:xfrm>
          <a:off x="1449360" y="1735200"/>
          <a:ext cx="763200" cy="56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r:id="rId6" imgW="0" imgH="0" progId="">
                  <p:embed/>
                </p:oleObj>
              </mc:Choice>
              <mc:Fallback>
                <p:oleObj r:id="rId6" imgW="0" imgH="0" progId="">
                  <p:embed/>
                  <p:pic>
                    <p:nvPicPr>
                      <p:cNvPr id="77" name=""/>
                      <p:cNvPicPr/>
                      <p:nvPr/>
                    </p:nvPicPr>
                    <p:blipFill>
                      <a:blip r:embed="rId7"/>
                      <a:stretch/>
                    </p:blipFill>
                    <p:spPr>
                      <a:xfrm>
                        <a:off x="1449360" y="1735200"/>
                        <a:ext cx="763200" cy="5601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" name="Рисунок 43"/>
          <p:cNvPicPr/>
          <p:nvPr/>
        </p:nvPicPr>
        <p:blipFill>
          <a:blip r:embed="rId8"/>
          <a:stretch/>
        </p:blipFill>
        <p:spPr>
          <a:xfrm>
            <a:off x="6570360" y="1144080"/>
            <a:ext cx="2136960" cy="1230120"/>
          </a:xfrm>
          <a:prstGeom prst="rect">
            <a:avLst/>
          </a:prstGeom>
          <a:ln w="0">
            <a:noFill/>
          </a:ln>
        </p:spPr>
      </p:pic>
      <p:pic>
        <p:nvPicPr>
          <p:cNvPr id="79" name="Рисунок 44"/>
          <p:cNvPicPr/>
          <p:nvPr/>
        </p:nvPicPr>
        <p:blipFill>
          <a:blip r:embed="rId9"/>
          <a:stretch/>
        </p:blipFill>
        <p:spPr>
          <a:xfrm>
            <a:off x="4899240" y="3104280"/>
            <a:ext cx="3438720" cy="1476360"/>
          </a:xfrm>
          <a:prstGeom prst="rect">
            <a:avLst/>
          </a:prstGeom>
          <a:ln w="0">
            <a:noFill/>
          </a:ln>
        </p:spPr>
      </p:pic>
      <p:pic>
        <p:nvPicPr>
          <p:cNvPr id="80" name="Рисунок 79"/>
          <p:cNvPicPr/>
          <p:nvPr/>
        </p:nvPicPr>
        <p:blipFill>
          <a:blip r:embed="rId7"/>
          <a:stretch/>
        </p:blipFill>
        <p:spPr>
          <a:xfrm>
            <a:off x="1447920" y="1727280"/>
            <a:ext cx="762120" cy="558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278280" y="150480"/>
            <a:ext cx="7110000" cy="32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Arial"/>
              </a:rPr>
              <a:t>Моделирование развития ЛД</a:t>
            </a: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Arial"/>
              </a:rPr>
              <a:t>ДТ</a:t>
            </a: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Arial"/>
              </a:rPr>
              <a:t>неустойчивостей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2" name="Рисунок 29"/>
          <p:cNvPicPr/>
          <p:nvPr/>
        </p:nvPicPr>
        <p:blipFill>
          <a:blip r:embed="rId3"/>
          <a:stretch/>
        </p:blipFill>
        <p:spPr>
          <a:xfrm>
            <a:off x="334800" y="725760"/>
            <a:ext cx="4902480" cy="937440"/>
          </a:xfrm>
          <a:prstGeom prst="rect">
            <a:avLst/>
          </a:prstGeom>
          <a:ln w="0">
            <a:noFill/>
          </a:ln>
        </p:spPr>
      </p:pic>
      <p:pic>
        <p:nvPicPr>
          <p:cNvPr id="83" name="Рисунок 31"/>
          <p:cNvPicPr/>
          <p:nvPr/>
        </p:nvPicPr>
        <p:blipFill>
          <a:blip r:embed="rId4"/>
          <a:stretch/>
        </p:blipFill>
        <p:spPr>
          <a:xfrm>
            <a:off x="7986600" y="809640"/>
            <a:ext cx="799560" cy="886320"/>
          </a:xfrm>
          <a:prstGeom prst="rect">
            <a:avLst/>
          </a:prstGeom>
          <a:ln w="0">
            <a:noFill/>
          </a:ln>
        </p:spPr>
      </p:pic>
      <p:pic>
        <p:nvPicPr>
          <p:cNvPr id="84" name="Рисунок 32"/>
          <p:cNvPicPr/>
          <p:nvPr/>
        </p:nvPicPr>
        <p:blipFill>
          <a:blip r:embed="rId5"/>
          <a:stretch/>
        </p:blipFill>
        <p:spPr>
          <a:xfrm>
            <a:off x="5722200" y="541800"/>
            <a:ext cx="1605240" cy="1631160"/>
          </a:xfrm>
          <a:prstGeom prst="rect">
            <a:avLst/>
          </a:prstGeom>
          <a:ln w="0">
            <a:noFill/>
          </a:ln>
        </p:spPr>
      </p:pic>
      <p:cxnSp>
        <p:nvCxnSpPr>
          <p:cNvPr id="85" name="Прямая со стрелкой 34"/>
          <p:cNvCxnSpPr/>
          <p:nvPr/>
        </p:nvCxnSpPr>
        <p:spPr>
          <a:xfrm flipH="1">
            <a:off x="6596280" y="898920"/>
            <a:ext cx="1466640" cy="453960"/>
          </a:xfrm>
          <a:prstGeom prst="straightConnector1">
            <a:avLst/>
          </a:prstGeom>
          <a:ln w="12600">
            <a:solidFill>
              <a:srgbClr val="0070C0"/>
            </a:solidFill>
            <a:miter/>
            <a:tailEnd type="stealth" w="med" len="med"/>
          </a:ln>
        </p:spPr>
      </p:cxnSp>
      <p:sp>
        <p:nvSpPr>
          <p:cNvPr id="86" name="TextBox 49"/>
          <p:cNvSpPr/>
          <p:nvPr/>
        </p:nvSpPr>
        <p:spPr>
          <a:xfrm>
            <a:off x="8604720" y="4539600"/>
            <a:ext cx="421920" cy="2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4/10</a:t>
            </a:r>
            <a:endParaRPr lang="ru-RU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7" name="Группа 61"/>
          <p:cNvGrpSpPr/>
          <p:nvPr/>
        </p:nvGrpSpPr>
        <p:grpSpPr>
          <a:xfrm>
            <a:off x="343800" y="2695320"/>
            <a:ext cx="3513600" cy="2170800"/>
            <a:chOff x="343800" y="2695320"/>
            <a:chExt cx="3513600" cy="2170800"/>
          </a:xfrm>
        </p:grpSpPr>
        <p:grpSp>
          <p:nvGrpSpPr>
            <p:cNvPr id="88" name="Группа 50"/>
            <p:cNvGrpSpPr/>
            <p:nvPr/>
          </p:nvGrpSpPr>
          <p:grpSpPr>
            <a:xfrm>
              <a:off x="497160" y="2695320"/>
              <a:ext cx="3360240" cy="2170800"/>
              <a:chOff x="497160" y="2695320"/>
              <a:chExt cx="3360240" cy="2170800"/>
            </a:xfrm>
          </p:grpSpPr>
          <p:pic>
            <p:nvPicPr>
              <p:cNvPr id="89" name="Рисунок 51"/>
              <p:cNvPicPr/>
              <p:nvPr/>
            </p:nvPicPr>
            <p:blipFill>
              <a:blip r:embed="rId6"/>
              <a:stretch/>
            </p:blipFill>
            <p:spPr>
              <a:xfrm>
                <a:off x="497160" y="2695320"/>
                <a:ext cx="3360240" cy="217080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90" name="Прямоугольник 52"/>
              <p:cNvSpPr/>
              <p:nvPr/>
            </p:nvSpPr>
            <p:spPr>
              <a:xfrm>
                <a:off x="1565640" y="3620880"/>
                <a:ext cx="533160" cy="30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400" b="0" strike="noStrike" spc="-1">
                    <a:solidFill>
                      <a:srgbClr val="000000"/>
                    </a:solidFill>
                    <a:latin typeface="Calibri"/>
                  </a:rPr>
                  <a:t>7.3%</a:t>
                </a:r>
                <a:endParaRPr lang="ru-RU" sz="14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1" name="Прямоугольник 53"/>
              <p:cNvSpPr/>
              <p:nvPr/>
            </p:nvSpPr>
            <p:spPr>
              <a:xfrm>
                <a:off x="2662200" y="3571560"/>
                <a:ext cx="533160" cy="30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400" b="0" strike="noStrike" spc="-1">
                    <a:solidFill>
                      <a:srgbClr val="000000"/>
                    </a:solidFill>
                    <a:latin typeface="Calibri"/>
                  </a:rPr>
                  <a:t>9.0%</a:t>
                </a:r>
                <a:endParaRPr lang="ru-RU" sz="14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92" name="Прямоугольник 60"/>
            <p:cNvSpPr/>
            <p:nvPr/>
          </p:nvSpPr>
          <p:spPr>
            <a:xfrm>
              <a:off x="343800" y="3620880"/>
              <a:ext cx="533160" cy="30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000000"/>
                  </a:solidFill>
                  <a:latin typeface="Calibri"/>
                </a:rPr>
                <a:t>5.7%</a:t>
              </a:r>
              <a:endParaRPr lang="ru-RU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3" name="Группа 63"/>
          <p:cNvGrpSpPr/>
          <p:nvPr/>
        </p:nvGrpSpPr>
        <p:grpSpPr>
          <a:xfrm>
            <a:off x="4895640" y="2547720"/>
            <a:ext cx="3490560" cy="2386440"/>
            <a:chOff x="4895640" y="2547720"/>
            <a:chExt cx="3490560" cy="2386440"/>
          </a:xfrm>
        </p:grpSpPr>
        <p:grpSp>
          <p:nvGrpSpPr>
            <p:cNvPr id="94" name="Группа 54"/>
            <p:cNvGrpSpPr/>
            <p:nvPr/>
          </p:nvGrpSpPr>
          <p:grpSpPr>
            <a:xfrm>
              <a:off x="4895640" y="2547720"/>
              <a:ext cx="3490560" cy="2386440"/>
              <a:chOff x="4895640" y="2547720"/>
              <a:chExt cx="3490560" cy="2386440"/>
            </a:xfrm>
          </p:grpSpPr>
          <p:pic>
            <p:nvPicPr>
              <p:cNvPr id="95" name="Рисунок 55"/>
              <p:cNvPicPr/>
              <p:nvPr/>
            </p:nvPicPr>
            <p:blipFill>
              <a:blip r:embed="rId7"/>
              <a:stretch/>
            </p:blipFill>
            <p:spPr>
              <a:xfrm>
                <a:off x="5329440" y="2887920"/>
                <a:ext cx="3056760" cy="20462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96" name="Прямоугольник 56"/>
              <p:cNvSpPr/>
              <p:nvPr/>
            </p:nvSpPr>
            <p:spPr>
              <a:xfrm>
                <a:off x="5101560" y="2547720"/>
                <a:ext cx="619920" cy="36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</a:rPr>
                  <a:t>Le~1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7" name="Прямоугольник 57"/>
              <p:cNvSpPr/>
              <p:nvPr/>
            </p:nvSpPr>
            <p:spPr>
              <a:xfrm>
                <a:off x="7031880" y="3668760"/>
                <a:ext cx="529920" cy="33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600" b="0" strike="noStrike" spc="-1">
                    <a:solidFill>
                      <a:srgbClr val="000000"/>
                    </a:solidFill>
                    <a:latin typeface="Calibri"/>
                  </a:rPr>
                  <a:t>65%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8" name="Прямоугольник 58"/>
              <p:cNvSpPr/>
              <p:nvPr/>
            </p:nvSpPr>
            <p:spPr>
              <a:xfrm>
                <a:off x="4895640" y="3619440"/>
                <a:ext cx="529920" cy="33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600" b="0" strike="noStrike" spc="-1">
                    <a:solidFill>
                      <a:srgbClr val="000000"/>
                    </a:solidFill>
                    <a:latin typeface="Calibri"/>
                  </a:rPr>
                  <a:t>16%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9" name="Прямоугольник 59"/>
              <p:cNvSpPr/>
              <p:nvPr/>
            </p:nvSpPr>
            <p:spPr>
              <a:xfrm>
                <a:off x="6025680" y="3619440"/>
                <a:ext cx="684000" cy="33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600" b="0" strike="noStrike" spc="-1">
                    <a:solidFill>
                      <a:srgbClr val="000000"/>
                    </a:solidFill>
                    <a:latin typeface="Calibri"/>
                  </a:rPr>
                  <a:t>29.6%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00" name="Прямоугольник 62"/>
            <p:cNvSpPr/>
            <p:nvPr/>
          </p:nvSpPr>
          <p:spPr>
            <a:xfrm>
              <a:off x="7121520" y="2562480"/>
              <a:ext cx="61992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000000"/>
                  </a:solidFill>
                  <a:latin typeface="Calibri"/>
                </a:rPr>
                <a:t>Le&gt;1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01" name="Прямоугольник 64"/>
          <p:cNvSpPr/>
          <p:nvPr/>
        </p:nvSpPr>
        <p:spPr>
          <a:xfrm>
            <a:off x="417240" y="2059560"/>
            <a:ext cx="8028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Le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</a:rPr>
              <a:t>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0.3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Прямоугольник 65"/>
          <p:cNvSpPr/>
          <p:nvPr/>
        </p:nvSpPr>
        <p:spPr>
          <a:xfrm>
            <a:off x="122400" y="4914360"/>
            <a:ext cx="9021240" cy="21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0000"/>
                </a:solidFill>
                <a:latin typeface="Calibri"/>
              </a:rPr>
              <a:t>*    Denisenko V.P., Kirillov I.A., Kingsep S.S., et al Critical morphological phenomena</a:t>
            </a:r>
            <a:r>
              <a:rPr lang="en-US" sz="800" b="0" strike="noStrike" cap="small" spc="-1">
                <a:solidFill>
                  <a:srgbClr val="000000"/>
                </a:solidFill>
                <a:latin typeface="Calibri"/>
              </a:rPr>
              <a:t> </a:t>
            </a:r>
            <a:r>
              <a:rPr lang="en-US" sz="800" b="0" strike="noStrike" spc="-1">
                <a:solidFill>
                  <a:srgbClr val="000000"/>
                </a:solidFill>
                <a:latin typeface="Calibri"/>
              </a:rPr>
              <a:t>during ultra-lean hydrogen-air combustion in closed horizontal Hele-Shaw cell, NRC “Kurchatov Institute”,2020.</a:t>
            </a:r>
            <a:endParaRPr lang="ru-RU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Прямоугольник 66"/>
          <p:cNvSpPr/>
          <p:nvPr/>
        </p:nvSpPr>
        <p:spPr>
          <a:xfrm>
            <a:off x="1467000" y="2276640"/>
            <a:ext cx="651924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500" b="0" i="1" strike="noStrike" spc="-1">
                <a:solidFill>
                  <a:srgbClr val="000000"/>
                </a:solidFill>
                <a:latin typeface="Calibri"/>
              </a:rPr>
              <a:t>Распределение массовой доли паров воды на крышке ячейки Хеле-Шоу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Прямоугольник 70"/>
          <p:cNvSpPr/>
          <p:nvPr/>
        </p:nvSpPr>
        <p:spPr>
          <a:xfrm>
            <a:off x="7266960" y="1525320"/>
            <a:ext cx="4370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3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D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78280" y="150480"/>
            <a:ext cx="7110000" cy="32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Arial"/>
              </a:rPr>
              <a:t>Моделирование развития ДТ-неустойчивости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6" name="Рисунок 39"/>
          <p:cNvPicPr/>
          <p:nvPr/>
        </p:nvPicPr>
        <p:blipFill>
          <a:blip r:embed="rId2"/>
          <a:stretch/>
        </p:blipFill>
        <p:spPr>
          <a:xfrm>
            <a:off x="114840" y="1088280"/>
            <a:ext cx="5461560" cy="960840"/>
          </a:xfrm>
          <a:prstGeom prst="rect">
            <a:avLst/>
          </a:prstGeom>
          <a:ln w="0">
            <a:noFill/>
          </a:ln>
        </p:spPr>
      </p:pic>
      <p:sp>
        <p:nvSpPr>
          <p:cNvPr id="107" name="Прямоугольник 40"/>
          <p:cNvSpPr/>
          <p:nvPr/>
        </p:nvSpPr>
        <p:spPr>
          <a:xfrm>
            <a:off x="646560" y="2208600"/>
            <a:ext cx="4181400" cy="25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50" b="0" i="1" strike="noStrike" spc="-1">
                <a:solidFill>
                  <a:srgbClr val="000000"/>
                </a:solidFill>
                <a:latin typeface="Calibri"/>
              </a:rPr>
              <a:t>Распределение массовой доли </a:t>
            </a:r>
            <a:r>
              <a:rPr lang="en-US" sz="1050" b="0" i="1" strike="noStrike" spc="-1">
                <a:solidFill>
                  <a:srgbClr val="000000"/>
                </a:solidFill>
                <a:latin typeface="Calibri"/>
              </a:rPr>
              <a:t>OH</a:t>
            </a:r>
            <a:r>
              <a:rPr lang="ru-RU" sz="1050" b="0" i="1" strike="noStrike" spc="-1">
                <a:solidFill>
                  <a:srgbClr val="000000"/>
                </a:solidFill>
                <a:latin typeface="Calibri"/>
              </a:rPr>
              <a:t> в круге </a:t>
            </a:r>
            <a:r>
              <a:rPr lang="en-US" sz="1050" b="0" i="1" strike="noStrike" spc="-1">
                <a:solidFill>
                  <a:srgbClr val="000000"/>
                </a:solidFill>
                <a:latin typeface="Calibri"/>
              </a:rPr>
              <a:t>r=16 </a:t>
            </a:r>
            <a:r>
              <a:rPr lang="ru-RU" sz="1050" b="0" i="1" strike="noStrike" spc="-1">
                <a:solidFill>
                  <a:srgbClr val="000000"/>
                </a:solidFill>
                <a:latin typeface="Calibri"/>
              </a:rPr>
              <a:t>мм,</a:t>
            </a:r>
            <a:r>
              <a:rPr lang="en-US" sz="1050" b="0" i="1" strike="noStrike" spc="-1">
                <a:solidFill>
                  <a:srgbClr val="000000"/>
                </a:solidFill>
                <a:latin typeface="Calibri"/>
              </a:rPr>
              <a:t>  </a:t>
            </a:r>
            <a:r>
              <a:rPr lang="ru-RU" sz="1050" b="0" i="1" strike="noStrike" spc="-1">
                <a:solidFill>
                  <a:srgbClr val="000000"/>
                </a:solidFill>
                <a:latin typeface="Calibri"/>
              </a:rPr>
              <a:t>время 10 </a:t>
            </a:r>
            <a:r>
              <a:rPr lang="ru-RU" sz="1050" b="0" i="1" strike="noStrike" spc="-1">
                <a:solidFill>
                  <a:srgbClr val="000000"/>
                </a:solidFill>
                <a:latin typeface="Symbol"/>
              </a:rPr>
              <a:t></a:t>
            </a:r>
            <a:r>
              <a:rPr lang="ru-RU" sz="1050" b="0" i="1" strike="noStrike" spc="-1">
                <a:solidFill>
                  <a:srgbClr val="000000"/>
                </a:solidFill>
                <a:latin typeface="Calibri"/>
              </a:rPr>
              <a:t> 200 мс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Прямоугольник 44"/>
          <p:cNvSpPr/>
          <p:nvPr/>
        </p:nvSpPr>
        <p:spPr>
          <a:xfrm>
            <a:off x="271800" y="4412880"/>
            <a:ext cx="4179960" cy="25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50" b="0" i="1" strike="noStrike" spc="-1">
                <a:solidFill>
                  <a:srgbClr val="000000"/>
                </a:solidFill>
                <a:latin typeface="Calibri"/>
              </a:rPr>
              <a:t>Распределение массовой доли </a:t>
            </a:r>
            <a:r>
              <a:rPr lang="en-US" sz="1050" b="0" i="1" strike="noStrike" spc="-1">
                <a:solidFill>
                  <a:srgbClr val="000000"/>
                </a:solidFill>
                <a:latin typeface="Calibri"/>
              </a:rPr>
              <a:t>OH</a:t>
            </a:r>
            <a:r>
              <a:rPr lang="ru-RU" sz="1050" b="0" i="1" strike="noStrike" spc="-1">
                <a:solidFill>
                  <a:srgbClr val="000000"/>
                </a:solidFill>
                <a:latin typeface="Calibri"/>
              </a:rPr>
              <a:t> в круге </a:t>
            </a:r>
            <a:r>
              <a:rPr lang="en-US" sz="1050" b="0" i="1" strike="noStrike" spc="-1">
                <a:solidFill>
                  <a:srgbClr val="000000"/>
                </a:solidFill>
                <a:latin typeface="Calibri"/>
              </a:rPr>
              <a:t>r=</a:t>
            </a:r>
            <a:r>
              <a:rPr lang="ru-RU" sz="1050" b="0" i="1" strike="noStrike" spc="-1">
                <a:solidFill>
                  <a:srgbClr val="000000"/>
                </a:solidFill>
                <a:latin typeface="Calibri"/>
              </a:rPr>
              <a:t>64</a:t>
            </a:r>
            <a:r>
              <a:rPr lang="en-US" sz="1050" b="0" i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050" b="0" i="1" strike="noStrike" spc="-1">
                <a:solidFill>
                  <a:srgbClr val="000000"/>
                </a:solidFill>
                <a:latin typeface="Calibri"/>
              </a:rPr>
              <a:t>мм,</a:t>
            </a:r>
            <a:r>
              <a:rPr lang="en-US" sz="1050" b="0" i="1" strike="noStrike" spc="-1">
                <a:solidFill>
                  <a:srgbClr val="000000"/>
                </a:solidFill>
                <a:latin typeface="Calibri"/>
              </a:rPr>
              <a:t>  </a:t>
            </a:r>
            <a:r>
              <a:rPr lang="ru-RU" sz="1050" b="0" i="1" strike="noStrike" spc="-1">
                <a:solidFill>
                  <a:srgbClr val="000000"/>
                </a:solidFill>
                <a:latin typeface="Calibri"/>
              </a:rPr>
              <a:t>время 10 </a:t>
            </a:r>
            <a:r>
              <a:rPr lang="ru-RU" sz="1050" b="0" i="1" strike="noStrike" spc="-1">
                <a:solidFill>
                  <a:srgbClr val="000000"/>
                </a:solidFill>
                <a:latin typeface="Symbol"/>
              </a:rPr>
              <a:t></a:t>
            </a:r>
            <a:r>
              <a:rPr lang="ru-RU" sz="1050" b="0" i="1" strike="noStrike" spc="-1">
                <a:solidFill>
                  <a:srgbClr val="000000"/>
                </a:solidFill>
                <a:latin typeface="Calibri"/>
              </a:rPr>
              <a:t> 170 мс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TextBox 49"/>
          <p:cNvSpPr/>
          <p:nvPr/>
        </p:nvSpPr>
        <p:spPr>
          <a:xfrm>
            <a:off x="8604720" y="4539600"/>
            <a:ext cx="421920" cy="2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Calibri"/>
              </a:rPr>
              <a:t>5/10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" name="Рисунок 1"/>
          <p:cNvPicPr/>
          <p:nvPr/>
        </p:nvPicPr>
        <p:blipFill>
          <a:blip r:embed="rId3"/>
          <a:stretch/>
        </p:blipFill>
        <p:spPr>
          <a:xfrm>
            <a:off x="114840" y="3451680"/>
            <a:ext cx="5336640" cy="878040"/>
          </a:xfrm>
          <a:prstGeom prst="rect">
            <a:avLst/>
          </a:prstGeom>
          <a:ln w="0">
            <a:noFill/>
          </a:ln>
        </p:spPr>
      </p:pic>
      <p:pic>
        <p:nvPicPr>
          <p:cNvPr id="111" name="Рисунок 4"/>
          <p:cNvPicPr/>
          <p:nvPr/>
        </p:nvPicPr>
        <p:blipFill>
          <a:blip r:embed="rId4"/>
          <a:stretch/>
        </p:blipFill>
        <p:spPr>
          <a:xfrm>
            <a:off x="6369480" y="315720"/>
            <a:ext cx="2168640" cy="4399200"/>
          </a:xfrm>
          <a:prstGeom prst="rect">
            <a:avLst/>
          </a:prstGeom>
          <a:ln w="0">
            <a:noFill/>
          </a:ln>
        </p:spPr>
      </p:pic>
      <p:sp>
        <p:nvSpPr>
          <p:cNvPr id="112" name="Прямоугольник 15"/>
          <p:cNvSpPr/>
          <p:nvPr/>
        </p:nvSpPr>
        <p:spPr>
          <a:xfrm>
            <a:off x="234000" y="621000"/>
            <a:ext cx="53316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5.0%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Прямоугольник 16"/>
          <p:cNvSpPr/>
          <p:nvPr/>
        </p:nvSpPr>
        <p:spPr>
          <a:xfrm>
            <a:off x="124560" y="2902320"/>
            <a:ext cx="53316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8.0%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228960" y="211680"/>
            <a:ext cx="7265160" cy="32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Arial"/>
              </a:rPr>
              <a:t>Моделирование развития ДТ-неустойчивости  3</a:t>
            </a: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Arial"/>
              </a:rPr>
              <a:t>D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Прямоугольник 6"/>
          <p:cNvSpPr/>
          <p:nvPr/>
        </p:nvSpPr>
        <p:spPr>
          <a:xfrm>
            <a:off x="2531880" y="2349000"/>
            <a:ext cx="178740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7%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 H</a:t>
            </a:r>
            <a:r>
              <a:rPr lang="en-US" sz="1400" b="0" strike="noStrike" spc="-1" baseline="-25000">
                <a:solidFill>
                  <a:srgbClr val="000000"/>
                </a:solidFill>
                <a:latin typeface="Calibri"/>
              </a:rPr>
              <a:t>2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 1.2 c, d ~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85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 мм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6" name="Рисунок 9"/>
          <p:cNvPicPr/>
          <p:nvPr/>
        </p:nvPicPr>
        <p:blipFill>
          <a:blip r:embed="rId2"/>
          <a:stretch/>
        </p:blipFill>
        <p:spPr>
          <a:xfrm>
            <a:off x="2621160" y="682920"/>
            <a:ext cx="1608840" cy="1551960"/>
          </a:xfrm>
          <a:prstGeom prst="rect">
            <a:avLst/>
          </a:prstGeom>
          <a:ln w="0">
            <a:noFill/>
          </a:ln>
        </p:spPr>
      </p:pic>
      <p:sp>
        <p:nvSpPr>
          <p:cNvPr id="117" name="Прямоугольник 10"/>
          <p:cNvSpPr/>
          <p:nvPr/>
        </p:nvSpPr>
        <p:spPr>
          <a:xfrm>
            <a:off x="275400" y="2322000"/>
            <a:ext cx="197784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4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%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 H</a:t>
            </a:r>
            <a:r>
              <a:rPr lang="en-US" sz="1400" b="0" strike="noStrike" spc="-1" baseline="-25000">
                <a:solidFill>
                  <a:srgbClr val="000000"/>
                </a:solidFill>
                <a:latin typeface="Calibri"/>
              </a:rPr>
              <a:t>2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 15 c, d ~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10-18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 мм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" name="Рисунок 11"/>
          <p:cNvPicPr/>
          <p:nvPr/>
        </p:nvPicPr>
        <p:blipFill>
          <a:blip r:embed="rId3"/>
          <a:stretch/>
        </p:blipFill>
        <p:spPr>
          <a:xfrm>
            <a:off x="354240" y="682920"/>
            <a:ext cx="1820880" cy="1508400"/>
          </a:xfrm>
          <a:prstGeom prst="rect">
            <a:avLst/>
          </a:prstGeom>
          <a:ln w="0">
            <a:noFill/>
          </a:ln>
        </p:spPr>
      </p:pic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228960" y="4870080"/>
            <a:ext cx="8367120" cy="122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700" b="0" strike="noStrike" spc="-1">
                <a:solidFill>
                  <a:srgbClr val="333333"/>
                </a:solidFill>
                <a:latin typeface="Arial"/>
                <a:ea typeface="Arial"/>
              </a:rPr>
              <a:t>(*) Ronney P.D., Wu M.S., Pearlman H.G., Weiland K.J. Experimental Study of flame ball in space: preliminary results from STS-83 AIAA J.,1998,V 36(8),pp.1361-8</a:t>
            </a:r>
            <a:r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.</a:t>
            </a:r>
            <a:endParaRPr lang="ru-RU" sz="7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0" name="Рисунок 14"/>
          <p:cNvPicPr/>
          <p:nvPr/>
        </p:nvPicPr>
        <p:blipFill>
          <a:blip r:embed="rId4"/>
          <a:stretch/>
        </p:blipFill>
        <p:spPr>
          <a:xfrm>
            <a:off x="506160" y="2703600"/>
            <a:ext cx="2627280" cy="1744200"/>
          </a:xfrm>
          <a:prstGeom prst="rect">
            <a:avLst/>
          </a:prstGeom>
          <a:ln w="0">
            <a:noFill/>
          </a:ln>
        </p:spPr>
      </p:pic>
      <p:sp>
        <p:nvSpPr>
          <p:cNvPr id="121" name="Прямоугольник 15"/>
          <p:cNvSpPr/>
          <p:nvPr/>
        </p:nvSpPr>
        <p:spPr>
          <a:xfrm>
            <a:off x="453240" y="4412880"/>
            <a:ext cx="2507040" cy="54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</a:rPr>
              <a:t>изоповерхность </a:t>
            </a: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Y</a:t>
            </a:r>
            <a:r>
              <a:rPr lang="en-US" sz="1200" b="0" strike="noStrike" spc="-1" baseline="-25000">
                <a:solidFill>
                  <a:srgbClr val="000000"/>
                </a:solidFill>
                <a:latin typeface="Calibri"/>
              </a:rPr>
              <a:t>OH</a:t>
            </a: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=5</a:t>
            </a:r>
            <a:r>
              <a:rPr lang="en-US" sz="1200" b="0" strike="noStrike" spc="-1">
                <a:solidFill>
                  <a:srgbClr val="000000"/>
                </a:solidFill>
                <a:latin typeface="Symbol"/>
              </a:rPr>
              <a:t></a:t>
            </a: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10</a:t>
            </a:r>
            <a:r>
              <a:rPr lang="en-US" sz="1200" b="0" strike="noStrike" spc="-1" baseline="30000">
                <a:solidFill>
                  <a:srgbClr val="000000"/>
                </a:solidFill>
                <a:latin typeface="Calibri"/>
              </a:rPr>
              <a:t>-5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6%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 H</a:t>
            </a:r>
            <a:r>
              <a:rPr lang="en-US" sz="1400" b="0" strike="noStrike" spc="-1" baseline="-25000">
                <a:solidFill>
                  <a:srgbClr val="000000"/>
                </a:solidFill>
                <a:latin typeface="Calibri"/>
              </a:rPr>
              <a:t>2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 , 0.3 </a:t>
            </a:r>
            <a:r>
              <a:rPr lang="en-US" sz="1400" b="0" strike="noStrike" spc="-1">
                <a:solidFill>
                  <a:srgbClr val="000000"/>
                </a:solidFill>
                <a:latin typeface="Symbol"/>
              </a:rPr>
              <a:t>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 0.5 c,  L  = 138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 мм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2" name="Рисунок 17"/>
          <p:cNvPicPr/>
          <p:nvPr/>
        </p:nvPicPr>
        <p:blipFill>
          <a:blip r:embed="rId5"/>
          <a:stretch/>
        </p:blipFill>
        <p:spPr>
          <a:xfrm>
            <a:off x="3741120" y="2839680"/>
            <a:ext cx="5048280" cy="1159200"/>
          </a:xfrm>
          <a:prstGeom prst="rect">
            <a:avLst/>
          </a:prstGeom>
          <a:ln w="0">
            <a:noFill/>
          </a:ln>
        </p:spPr>
      </p:pic>
      <p:sp>
        <p:nvSpPr>
          <p:cNvPr id="123" name="Прямоугольник 18"/>
          <p:cNvSpPr/>
          <p:nvPr/>
        </p:nvSpPr>
        <p:spPr>
          <a:xfrm>
            <a:off x="6047640" y="4016880"/>
            <a:ext cx="248868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8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%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 H</a:t>
            </a:r>
            <a:r>
              <a:rPr lang="en-US" sz="1400" b="0" strike="noStrike" spc="-1" baseline="-25000">
                <a:solidFill>
                  <a:srgbClr val="000000"/>
                </a:solidFill>
                <a:latin typeface="Calibri"/>
              </a:rPr>
              <a:t>2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 , 0.2 </a:t>
            </a:r>
            <a:r>
              <a:rPr lang="en-US" sz="1400" b="0" strike="noStrike" spc="-1">
                <a:solidFill>
                  <a:srgbClr val="000000"/>
                </a:solidFill>
                <a:latin typeface="Symbol"/>
              </a:rPr>
              <a:t>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 0.8 c,  R = 256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 мм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Прямоугольник 19"/>
          <p:cNvSpPr/>
          <p:nvPr/>
        </p:nvSpPr>
        <p:spPr>
          <a:xfrm>
            <a:off x="3741120" y="4365000"/>
            <a:ext cx="500184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i="1" strike="noStrike" spc="-1">
                <a:solidFill>
                  <a:srgbClr val="000000"/>
                </a:solidFill>
                <a:latin typeface="Calibri"/>
              </a:rPr>
              <a:t>Распределение массовой доли паров воды на плоскостях симметрии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Рисунок 20"/>
          <p:cNvPicPr/>
          <p:nvPr/>
        </p:nvPicPr>
        <p:blipFill>
          <a:blip r:embed="rId6"/>
          <a:stretch/>
        </p:blipFill>
        <p:spPr>
          <a:xfrm>
            <a:off x="4470480" y="1024920"/>
            <a:ext cx="4613400" cy="1195920"/>
          </a:xfrm>
          <a:prstGeom prst="rect">
            <a:avLst/>
          </a:prstGeom>
          <a:ln w="0">
            <a:noFill/>
          </a:ln>
        </p:spPr>
      </p:pic>
      <p:sp>
        <p:nvSpPr>
          <p:cNvPr id="126" name="TextBox 21"/>
          <p:cNvSpPr/>
          <p:nvPr/>
        </p:nvSpPr>
        <p:spPr>
          <a:xfrm>
            <a:off x="8604720" y="4539600"/>
            <a:ext cx="421920" cy="2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Calibri"/>
              </a:rPr>
              <a:t>6/10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Прямоугольник 23"/>
          <p:cNvSpPr/>
          <p:nvPr/>
        </p:nvSpPr>
        <p:spPr>
          <a:xfrm>
            <a:off x="5239080" y="696240"/>
            <a:ext cx="205272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Calibri"/>
              </a:rPr>
              <a:t>изоповерхность </a:t>
            </a:r>
            <a:r>
              <a:rPr lang="en-US" sz="1400" b="0" i="1" strike="noStrike" spc="-1">
                <a:solidFill>
                  <a:srgbClr val="000000"/>
                </a:solidFill>
                <a:latin typeface="Calibri"/>
              </a:rPr>
              <a:t>Y</a:t>
            </a:r>
            <a:r>
              <a:rPr lang="en-US" sz="1400" b="0" i="1" strike="noStrike" spc="-1" baseline="-25000">
                <a:solidFill>
                  <a:srgbClr val="000000"/>
                </a:solidFill>
                <a:latin typeface="Calibri"/>
              </a:rPr>
              <a:t>OH</a:t>
            </a:r>
            <a:r>
              <a:rPr lang="en-US" sz="1400" b="0" i="1" strike="noStrike" spc="-1">
                <a:solidFill>
                  <a:srgbClr val="000000"/>
                </a:solidFill>
                <a:latin typeface="Calibri"/>
              </a:rPr>
              <a:t>=10</a:t>
            </a:r>
            <a:r>
              <a:rPr lang="en-US" sz="1400" b="0" i="1" strike="noStrike" spc="-1" baseline="30000">
                <a:solidFill>
                  <a:srgbClr val="000000"/>
                </a:solidFill>
                <a:latin typeface="Calibri"/>
              </a:rPr>
              <a:t>-</a:t>
            </a:r>
            <a:r>
              <a:rPr lang="ru-RU" sz="1400" b="0" i="1" strike="noStrike" spc="-1" baseline="30000">
                <a:solidFill>
                  <a:srgbClr val="000000"/>
                </a:solidFill>
                <a:latin typeface="Calibri"/>
              </a:rPr>
              <a:t>4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227880" y="197867"/>
            <a:ext cx="8232552" cy="43204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24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Турбулентное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пламя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в каналах с препятствиями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93877" y="5044379"/>
            <a:ext cx="8367120" cy="122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en-US" sz="700" b="0" strike="noStrike" spc="-1" dirty="0" smtClean="0">
                <a:solidFill>
                  <a:srgbClr val="333333"/>
                </a:solidFill>
                <a:latin typeface="Arial"/>
                <a:ea typeface="Arial"/>
              </a:rPr>
              <a:t>*     </a:t>
            </a:r>
            <a:r>
              <a:rPr lang="en-US" sz="700" b="0" strike="noStrike" spc="-1" dirty="0" err="1" smtClean="0">
                <a:solidFill>
                  <a:srgbClr val="333333"/>
                </a:solidFill>
                <a:latin typeface="Arial"/>
                <a:ea typeface="Arial"/>
              </a:rPr>
              <a:t>Borghi</a:t>
            </a:r>
            <a:r>
              <a:rPr lang="en-US" sz="700" b="0" strike="noStrike" spc="-1" dirty="0" smtClean="0">
                <a:solidFill>
                  <a:srgbClr val="333333"/>
                </a:solidFill>
                <a:latin typeface="Arial"/>
                <a:ea typeface="Arial"/>
              </a:rPr>
              <a:t> </a:t>
            </a:r>
            <a:r>
              <a:rPr lang="en-US" sz="700" b="0" strike="noStrike" spc="-1" dirty="0">
                <a:solidFill>
                  <a:srgbClr val="333333"/>
                </a:solidFill>
                <a:latin typeface="Arial"/>
                <a:ea typeface="Arial"/>
              </a:rPr>
              <a:t>R. In: Bruno C, </a:t>
            </a:r>
            <a:r>
              <a:rPr lang="en-US" sz="700" b="0" strike="noStrike" spc="-1" dirty="0" err="1">
                <a:solidFill>
                  <a:srgbClr val="333333"/>
                </a:solidFill>
                <a:latin typeface="Arial"/>
                <a:ea typeface="Arial"/>
              </a:rPr>
              <a:t>Casci</a:t>
            </a:r>
            <a:r>
              <a:rPr lang="en-US" sz="700" b="0" strike="noStrike" spc="-1" dirty="0">
                <a:solidFill>
                  <a:srgbClr val="333333"/>
                </a:solidFill>
                <a:latin typeface="Arial"/>
                <a:ea typeface="Arial"/>
              </a:rPr>
              <a:t> C, editors. Recent advances in aerospace science. NY: Plenum Press; 1985. p. 117</a:t>
            </a:r>
            <a:r>
              <a:rPr lang="en-US" sz="700" b="0" strike="noStrike" spc="-1" dirty="0" smtClean="0">
                <a:solidFill>
                  <a:srgbClr val="333333"/>
                </a:solidFill>
                <a:latin typeface="Arial"/>
                <a:ea typeface="Arial"/>
              </a:rPr>
              <a:t>.</a:t>
            </a:r>
            <a:br>
              <a:rPr lang="en-US" sz="700" b="0" strike="noStrike" spc="-1" dirty="0" smtClean="0">
                <a:solidFill>
                  <a:srgbClr val="333333"/>
                </a:solidFill>
                <a:latin typeface="Arial"/>
                <a:ea typeface="Arial"/>
              </a:rPr>
            </a:br>
            <a:r>
              <a:rPr lang="en-US" sz="700" b="0" strike="noStrike" spc="-1" dirty="0" smtClean="0">
                <a:solidFill>
                  <a:srgbClr val="333333"/>
                </a:solidFill>
                <a:latin typeface="Arial"/>
                <a:ea typeface="Arial"/>
              </a:rPr>
              <a:t>**    </a:t>
            </a:r>
            <a:r>
              <a:rPr lang="en-US" sz="700" b="0" strike="noStrike" spc="-1" dirty="0" err="1" smtClean="0">
                <a:solidFill>
                  <a:srgbClr val="333333"/>
                </a:solidFill>
                <a:latin typeface="Arial"/>
                <a:ea typeface="Arial"/>
              </a:rPr>
              <a:t>Poinsot</a:t>
            </a:r>
            <a:r>
              <a:rPr lang="en-US" sz="700" b="0" strike="noStrike" spc="-1" dirty="0" smtClean="0">
                <a:solidFill>
                  <a:srgbClr val="333333"/>
                </a:solidFill>
                <a:latin typeface="Arial"/>
                <a:ea typeface="Arial"/>
              </a:rPr>
              <a:t> </a:t>
            </a:r>
            <a:r>
              <a:rPr lang="en-US" sz="700" b="0" strike="noStrike" spc="-1" dirty="0">
                <a:solidFill>
                  <a:srgbClr val="333333"/>
                </a:solidFill>
                <a:latin typeface="Arial"/>
                <a:ea typeface="Arial"/>
              </a:rPr>
              <a:t>T., </a:t>
            </a:r>
            <a:r>
              <a:rPr lang="en-US" sz="700" b="0" strike="noStrike" spc="-1" dirty="0" err="1">
                <a:solidFill>
                  <a:srgbClr val="333333"/>
                </a:solidFill>
                <a:latin typeface="Arial"/>
                <a:ea typeface="Arial"/>
              </a:rPr>
              <a:t>Veynant</a:t>
            </a:r>
            <a:r>
              <a:rPr lang="en-US" sz="700" b="0" strike="noStrike" spc="-1" dirty="0">
                <a:solidFill>
                  <a:srgbClr val="333333"/>
                </a:solidFill>
                <a:latin typeface="Arial"/>
                <a:ea typeface="Arial"/>
              </a:rPr>
              <a:t> D., </a:t>
            </a:r>
            <a:r>
              <a:rPr lang="en-US" sz="700" b="0" strike="noStrike" spc="-1" dirty="0" err="1">
                <a:solidFill>
                  <a:srgbClr val="333333"/>
                </a:solidFill>
                <a:latin typeface="Arial"/>
                <a:ea typeface="Arial"/>
              </a:rPr>
              <a:t>Candel</a:t>
            </a:r>
            <a:r>
              <a:rPr lang="en-US" sz="700" b="0" strike="noStrike" spc="-1" dirty="0">
                <a:solidFill>
                  <a:srgbClr val="333333"/>
                </a:solidFill>
                <a:latin typeface="Arial"/>
                <a:ea typeface="Arial"/>
              </a:rPr>
              <a:t> S. Quenching processes and premixed turbulent combustion </a:t>
            </a:r>
            <a:r>
              <a:rPr lang="nl-NL" sz="700" b="0" strike="noStrike" spc="-1" dirty="0">
                <a:solidFill>
                  <a:srgbClr val="333333"/>
                </a:solidFill>
                <a:latin typeface="Arial"/>
                <a:ea typeface="Arial"/>
              </a:rPr>
              <a:t>diagrams // J Fluid Mech.  1991.  Vol. 228.  Pp. 561–606</a:t>
            </a:r>
            <a:r>
              <a:rPr lang="nl-NL" sz="700" b="0" strike="noStrike" spc="-1" dirty="0" smtClean="0">
                <a:solidFill>
                  <a:srgbClr val="333333"/>
                </a:solidFill>
                <a:latin typeface="Arial"/>
                <a:ea typeface="Arial"/>
              </a:rPr>
              <a:t>.</a:t>
            </a:r>
            <a:br>
              <a:rPr lang="nl-NL" sz="700" b="0" strike="noStrike" spc="-1" dirty="0" smtClean="0">
                <a:solidFill>
                  <a:srgbClr val="333333"/>
                </a:solidFill>
                <a:latin typeface="Arial"/>
                <a:ea typeface="Arial"/>
              </a:rPr>
            </a:br>
            <a:r>
              <a:rPr lang="nl-NL" sz="700" b="0" strike="noStrike" spc="-1" dirty="0" smtClean="0">
                <a:solidFill>
                  <a:srgbClr val="333333"/>
                </a:solidFill>
                <a:latin typeface="Arial"/>
                <a:ea typeface="Arial"/>
              </a:rPr>
              <a:t>***  </a:t>
            </a:r>
            <a:r>
              <a:rPr lang="nl-NL" sz="700" b="0" strike="noStrike" spc="-1" dirty="0">
                <a:solidFill>
                  <a:srgbClr val="333333"/>
                </a:solidFill>
                <a:latin typeface="Arial"/>
                <a:ea typeface="Arial"/>
              </a:rPr>
              <a:t>Shy S.S..Lin W.J.,Peng K.Z., High intensity turbulent premixed combustion: general correlations of turbulent burning velocities in a new cruciform burner, Proc Combust Inst, 2000, V.28,pp. </a:t>
            </a:r>
            <a:r>
              <a:rPr lang="nl-NL" sz="700" b="0" strike="noStrike" spc="-1" dirty="0" smtClean="0">
                <a:solidFill>
                  <a:srgbClr val="333333"/>
                </a:solidFill>
                <a:latin typeface="Arial"/>
                <a:ea typeface="Arial"/>
              </a:rPr>
              <a:t>561-8</a:t>
            </a:r>
            <a:br>
              <a:rPr lang="nl-NL" sz="700" b="0" strike="noStrike" spc="-1" dirty="0" smtClean="0">
                <a:solidFill>
                  <a:srgbClr val="333333"/>
                </a:solidFill>
                <a:latin typeface="Arial"/>
                <a:ea typeface="Arial"/>
              </a:rPr>
            </a:br>
            <a:r>
              <a:rPr lang="en-US" sz="700" dirty="0" smtClean="0"/>
              <a:t>**** B</a:t>
            </a:r>
            <a:r>
              <a:rPr lang="ru-RU" sz="700" dirty="0" smtClean="0"/>
              <a:t>ӧ</a:t>
            </a:r>
            <a:r>
              <a:rPr lang="en-US" sz="700" dirty="0" err="1" smtClean="0"/>
              <a:t>ck</a:t>
            </a:r>
            <a:r>
              <a:rPr lang="en-US" sz="700" dirty="0" smtClean="0"/>
              <a:t> L.R. Deflagration -to-Detonation Transition and Detonation Propagation in H2 - Air Mixtures with Transverse Concentration Gradients. Master Thesis, </a:t>
            </a:r>
            <a:r>
              <a:rPr lang="en-US" sz="700" dirty="0" err="1" smtClean="0"/>
              <a:t>Technische</a:t>
            </a:r>
            <a:r>
              <a:rPr lang="en-US" sz="700" dirty="0" smtClean="0"/>
              <a:t> </a:t>
            </a:r>
            <a:r>
              <a:rPr lang="en-US" sz="700" dirty="0" err="1" smtClean="0"/>
              <a:t>Universit</a:t>
            </a:r>
            <a:r>
              <a:rPr lang="ru-RU" sz="700" dirty="0" smtClean="0"/>
              <a:t>ӓ</a:t>
            </a:r>
            <a:r>
              <a:rPr lang="en-US" sz="700" dirty="0" smtClean="0"/>
              <a:t>t </a:t>
            </a:r>
            <a:r>
              <a:rPr lang="en-US" sz="700" dirty="0" err="1" smtClean="0"/>
              <a:t>München</a:t>
            </a:r>
            <a:r>
              <a:rPr lang="en-US" sz="700" dirty="0" smtClean="0"/>
              <a:t> </a:t>
            </a:r>
            <a:r>
              <a:rPr lang="en-US" sz="700" dirty="0" err="1" smtClean="0"/>
              <a:t>Institut</a:t>
            </a:r>
            <a:r>
              <a:rPr lang="en-US" sz="700" dirty="0" smtClean="0"/>
              <a:t> </a:t>
            </a:r>
            <a:r>
              <a:rPr lang="en-US" sz="700" dirty="0" err="1" smtClean="0"/>
              <a:t>für</a:t>
            </a:r>
            <a:r>
              <a:rPr lang="en-US" sz="700" dirty="0" smtClean="0"/>
              <a:t> </a:t>
            </a:r>
            <a:r>
              <a:rPr lang="en-US" sz="700" dirty="0" err="1" smtClean="0"/>
              <a:t>Energieetechnic</a:t>
            </a:r>
            <a:r>
              <a:rPr lang="en-US" sz="700" dirty="0" smtClean="0"/>
              <a:t>, 2015.</a:t>
            </a:r>
            <a:endParaRPr lang="ru-RU" sz="700" b="0" strike="noStrike" spc="-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30" name="Прямоугольник 19"/>
          <p:cNvSpPr/>
          <p:nvPr/>
        </p:nvSpPr>
        <p:spPr>
          <a:xfrm>
            <a:off x="93877" y="557907"/>
            <a:ext cx="500184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i="1" strike="noStrike" spc="-1" dirty="0">
                <a:solidFill>
                  <a:srgbClr val="000000"/>
                </a:solidFill>
                <a:latin typeface="Calibri"/>
              </a:rPr>
              <a:t>Масштабы </a:t>
            </a:r>
            <a:r>
              <a:rPr lang="ru-RU" sz="1200" b="0" i="1" strike="noStrike" spc="-1" dirty="0" smtClean="0">
                <a:solidFill>
                  <a:srgbClr val="000000"/>
                </a:solidFill>
                <a:latin typeface="Calibri"/>
              </a:rPr>
              <a:t>турбулентности: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i="1" strike="noStrike" spc="-1" dirty="0">
                <a:solidFill>
                  <a:srgbClr val="000000"/>
                </a:solidFill>
                <a:latin typeface="Calibri"/>
              </a:rPr>
              <a:t>                 </a:t>
            </a:r>
            <a:r>
              <a:rPr lang="ru-RU" sz="1200" b="0" i="1" strike="noStrike" spc="-1" dirty="0" smtClean="0">
                <a:solidFill>
                  <a:srgbClr val="000000"/>
                </a:solidFill>
                <a:latin typeface="Calibri"/>
              </a:rPr>
              <a:t>интегральный</a:t>
            </a:r>
            <a:r>
              <a:rPr lang="en-US" sz="1200" b="0" i="1" strike="noStrike" spc="-1" dirty="0" smtClean="0">
                <a:solidFill>
                  <a:srgbClr val="000000"/>
                </a:solidFill>
                <a:latin typeface="Calibri"/>
              </a:rPr>
              <a:t>                 </a:t>
            </a:r>
            <a:r>
              <a:rPr lang="ru-RU" sz="1200" b="0" i="1" strike="noStrike" spc="-1" dirty="0" err="1">
                <a:solidFill>
                  <a:srgbClr val="000000"/>
                </a:solidFill>
                <a:latin typeface="Calibri"/>
              </a:rPr>
              <a:t>колмогоровский</a:t>
            </a:r>
            <a:r>
              <a:rPr lang="ru-RU" sz="1200" b="0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31" name="Объект 130"/>
          <p:cNvGraphicFramePr/>
          <p:nvPr>
            <p:extLst>
              <p:ext uri="{D42A27DB-BD31-4B8C-83A1-F6EECF244321}">
                <p14:modId xmlns:p14="http://schemas.microsoft.com/office/powerpoint/2010/main" val="2035108574"/>
              </p:ext>
            </p:extLst>
          </p:nvPr>
        </p:nvGraphicFramePr>
        <p:xfrm>
          <a:off x="755576" y="1003323"/>
          <a:ext cx="1104480" cy="41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132" name="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>
                      <a:xfrm>
                        <a:off x="755576" y="1003323"/>
                        <a:ext cx="1104480" cy="4186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Объект 1"/>
          <p:cNvGraphicFramePr/>
          <p:nvPr>
            <p:extLst>
              <p:ext uri="{D42A27DB-BD31-4B8C-83A1-F6EECF244321}">
                <p14:modId xmlns:p14="http://schemas.microsoft.com/office/powerpoint/2010/main" val="993837613"/>
              </p:ext>
            </p:extLst>
          </p:nvPr>
        </p:nvGraphicFramePr>
        <p:xfrm>
          <a:off x="2123728" y="986411"/>
          <a:ext cx="1587240" cy="50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r:id="rId7" imgW="0" imgH="0" progId="">
                  <p:embed/>
                </p:oleObj>
              </mc:Choice>
              <mc:Fallback>
                <p:oleObj r:id="rId7" imgW="0" imgH="0" progId="">
                  <p:embed/>
                  <p:pic>
                    <p:nvPicPr>
                      <p:cNvPr id="134" name="Объект 1"/>
                      <p:cNvPicPr/>
                      <p:nvPr/>
                    </p:nvPicPr>
                    <p:blipFill>
                      <a:blip r:embed="rId8"/>
                      <a:stretch/>
                    </p:blipFill>
                    <p:spPr>
                      <a:xfrm>
                        <a:off x="2123728" y="986411"/>
                        <a:ext cx="1587240" cy="50760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Прямоугольник 21"/>
          <p:cNvSpPr/>
          <p:nvPr/>
        </p:nvSpPr>
        <p:spPr>
          <a:xfrm>
            <a:off x="106944" y="1422003"/>
            <a:ext cx="3423960" cy="29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i="1" strike="noStrike" spc="-1" dirty="0">
                <a:solidFill>
                  <a:srgbClr val="000000"/>
                </a:solidFill>
                <a:latin typeface="Calibri"/>
              </a:rPr>
              <a:t>Масштабы пламени:  длина </a:t>
            </a:r>
            <a:r>
              <a:rPr lang="ru-RU" sz="1200" b="0" i="1" strike="noStrike" spc="-1" dirty="0">
                <a:solidFill>
                  <a:srgbClr val="000000"/>
                </a:solidFill>
                <a:latin typeface="Symbol"/>
              </a:rPr>
              <a:t></a:t>
            </a:r>
            <a:r>
              <a:rPr lang="ru-RU" sz="1200" b="0" i="1" strike="noStrike" spc="-1" dirty="0">
                <a:solidFill>
                  <a:srgbClr val="000000"/>
                </a:solidFill>
                <a:latin typeface="Calibri"/>
              </a:rPr>
              <a:t> , время </a:t>
            </a:r>
            <a:r>
              <a:rPr lang="ru-RU" sz="1200" b="0" i="1" strike="noStrike" spc="-1" dirty="0">
                <a:solidFill>
                  <a:srgbClr val="000000"/>
                </a:solidFill>
                <a:latin typeface="Symbol"/>
              </a:rPr>
              <a:t></a:t>
            </a:r>
            <a:r>
              <a:rPr lang="ru-RU" sz="1200" b="0" i="1" strike="noStrike" spc="-1" dirty="0">
                <a:solidFill>
                  <a:srgbClr val="000000"/>
                </a:solidFill>
                <a:latin typeface="Calibri"/>
              </a:rPr>
              <a:t> = </a:t>
            </a:r>
            <a:r>
              <a:rPr lang="ru-RU" sz="1200" b="0" i="1" strike="noStrike" spc="-1" dirty="0">
                <a:solidFill>
                  <a:srgbClr val="000000"/>
                </a:solidFill>
                <a:latin typeface="Symbol"/>
              </a:rPr>
              <a:t></a:t>
            </a:r>
            <a:r>
              <a:rPr lang="en-US" sz="1200" b="0" i="1" strike="noStrike" spc="-1" dirty="0">
                <a:solidFill>
                  <a:srgbClr val="000000"/>
                </a:solidFill>
                <a:latin typeface="Calibri"/>
              </a:rPr>
              <a:t>/S</a:t>
            </a:r>
            <a:r>
              <a:rPr lang="en-US" sz="1200" b="0" i="1" strike="noStrike" spc="-1" baseline="-25000" dirty="0">
                <a:solidFill>
                  <a:srgbClr val="000000"/>
                </a:solidFill>
                <a:latin typeface="Calibri"/>
              </a:rPr>
              <a:t>L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Прямоугольник 23"/>
          <p:cNvSpPr/>
          <p:nvPr/>
        </p:nvSpPr>
        <p:spPr>
          <a:xfrm>
            <a:off x="392924" y="3438227"/>
            <a:ext cx="1526760" cy="333000"/>
          </a:xfrm>
          <a:prstGeom prst="rect">
            <a:avLst/>
          </a:prstGeom>
          <a:noFill/>
          <a:ln w="28440">
            <a:solidFill>
              <a:srgbClr val="C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S</a:t>
            </a:r>
            <a:r>
              <a:rPr lang="ru-RU" sz="1400" b="0" strike="noStrike" spc="-1" baseline="-25000" dirty="0">
                <a:solidFill>
                  <a:srgbClr val="000000"/>
                </a:solidFill>
                <a:latin typeface="Arial"/>
              </a:rPr>
              <a:t>Т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=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10-20 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400" b="0" strike="noStrike" spc="-1" baseline="-25000" dirty="0">
                <a:solidFill>
                  <a:srgbClr val="000000"/>
                </a:solidFill>
                <a:latin typeface="Arial"/>
              </a:rPr>
              <a:t>L  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(***)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TextBox 25"/>
          <p:cNvSpPr/>
          <p:nvPr/>
        </p:nvSpPr>
        <p:spPr>
          <a:xfrm>
            <a:off x="8604720" y="4539600"/>
            <a:ext cx="421920" cy="2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Calibri"/>
              </a:rPr>
              <a:t>7/10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Рисунок 26"/>
          <p:cNvPicPr/>
          <p:nvPr/>
        </p:nvPicPr>
        <p:blipFill>
          <a:blip r:embed="rId9"/>
          <a:stretch/>
        </p:blipFill>
        <p:spPr>
          <a:xfrm>
            <a:off x="381918" y="2427008"/>
            <a:ext cx="3024896" cy="864096"/>
          </a:xfrm>
          <a:prstGeom prst="rect">
            <a:avLst/>
          </a:prstGeom>
          <a:ln w="0">
            <a:noFill/>
          </a:ln>
        </p:spPr>
      </p:pic>
      <p:pic>
        <p:nvPicPr>
          <p:cNvPr id="146" name="Рисунок 145"/>
          <p:cNvPicPr/>
          <p:nvPr/>
        </p:nvPicPr>
        <p:blipFill>
          <a:blip r:embed="rId10"/>
          <a:stretch/>
        </p:blipFill>
        <p:spPr>
          <a:xfrm>
            <a:off x="899592" y="1759964"/>
            <a:ext cx="1981080" cy="431640"/>
          </a:xfrm>
          <a:prstGeom prst="rect">
            <a:avLst/>
          </a:prstGeom>
          <a:ln w="28440">
            <a:solidFill>
              <a:srgbClr val="FFC000"/>
            </a:solidFill>
            <a:miter/>
          </a:ln>
        </p:spPr>
      </p:pic>
      <p:sp>
        <p:nvSpPr>
          <p:cNvPr id="40" name="Прямоугольник 39"/>
          <p:cNvSpPr/>
          <p:nvPr/>
        </p:nvSpPr>
        <p:spPr>
          <a:xfrm>
            <a:off x="366275" y="3988206"/>
            <a:ext cx="20167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spc="-1" dirty="0" smtClean="0">
                <a:solidFill>
                  <a:schemeClr val="accent6">
                    <a:lumMod val="75000"/>
                  </a:schemeClr>
                </a:solidFill>
              </a:rPr>
              <a:t>****TUM</a:t>
            </a:r>
            <a:r>
              <a:rPr lang="en-US" sz="1000" i="1" spc="-1" dirty="0" smtClean="0">
                <a:solidFill>
                  <a:srgbClr val="414042"/>
                </a:solidFill>
              </a:rPr>
              <a:t>: L=5.4</a:t>
            </a:r>
            <a:r>
              <a:rPr lang="ru-RU" sz="1000" i="1" spc="-1" dirty="0" smtClean="0">
                <a:solidFill>
                  <a:srgbClr val="414042"/>
                </a:solidFill>
              </a:rPr>
              <a:t>м </a:t>
            </a:r>
            <a:r>
              <a:rPr lang="en-US" sz="1000" i="1" spc="-1" dirty="0" smtClean="0">
                <a:solidFill>
                  <a:srgbClr val="414042"/>
                </a:solidFill>
              </a:rPr>
              <a:t>BR=0.6   </a:t>
            </a:r>
          </a:p>
          <a:p>
            <a:r>
              <a:rPr lang="en-US" sz="800" i="1" spc="-1" dirty="0" smtClean="0">
                <a:solidFill>
                  <a:srgbClr val="414042"/>
                </a:solidFill>
              </a:rPr>
              <a:t>7</a:t>
            </a:r>
            <a:r>
              <a:rPr lang="ru-RU" sz="800" i="1" spc="-1" dirty="0" smtClean="0">
                <a:solidFill>
                  <a:srgbClr val="414042"/>
                </a:solidFill>
              </a:rPr>
              <a:t> препятствий через  </a:t>
            </a:r>
            <a:r>
              <a:rPr lang="en-US" sz="800" i="1" spc="-1" dirty="0" smtClean="0">
                <a:solidFill>
                  <a:srgbClr val="414042"/>
                </a:solidFill>
              </a:rPr>
              <a:t>l</a:t>
            </a:r>
            <a:r>
              <a:rPr lang="ru-RU" sz="800" i="1" spc="-1" dirty="0" smtClean="0">
                <a:solidFill>
                  <a:srgbClr val="414042"/>
                </a:solidFill>
              </a:rPr>
              <a:t>=30см</a:t>
            </a:r>
            <a:endParaRPr lang="en-US" sz="800" i="1" spc="-1" dirty="0" smtClean="0">
              <a:solidFill>
                <a:srgbClr val="414042"/>
              </a:solidFill>
            </a:endParaRPr>
          </a:p>
          <a:p>
            <a:r>
              <a:rPr lang="en-US" sz="800" i="1" spc="-1" dirty="0" smtClean="0">
                <a:solidFill>
                  <a:srgbClr val="414042"/>
                </a:solidFill>
              </a:rPr>
              <a:t>H</a:t>
            </a:r>
            <a:r>
              <a:rPr lang="en-US" sz="800" i="1" spc="-1" baseline="-25000" dirty="0" smtClean="0">
                <a:solidFill>
                  <a:srgbClr val="414042"/>
                </a:solidFill>
              </a:rPr>
              <a:t>2</a:t>
            </a:r>
            <a:r>
              <a:rPr lang="en-US" sz="800" i="1" spc="-1" dirty="0" smtClean="0">
                <a:solidFill>
                  <a:srgbClr val="414042"/>
                </a:solidFill>
              </a:rPr>
              <a:t> ~ 30-40%   </a:t>
            </a:r>
            <a:r>
              <a:rPr lang="ru-RU" sz="800" b="1" spc="-1" dirty="0" smtClean="0">
                <a:solidFill>
                  <a:schemeClr val="accent6">
                    <a:lumMod val="75000"/>
                  </a:schemeClr>
                </a:solidFill>
              </a:rPr>
              <a:t>детонация</a:t>
            </a:r>
            <a:r>
              <a:rPr lang="en-US" sz="800" i="1" spc="-1" dirty="0" smtClean="0">
                <a:solidFill>
                  <a:srgbClr val="414042"/>
                </a:solidFill>
              </a:rPr>
              <a:t> </a:t>
            </a:r>
            <a:r>
              <a:rPr lang="ru-RU" sz="800" i="1" spc="-1" dirty="0" smtClean="0">
                <a:solidFill>
                  <a:srgbClr val="414042"/>
                </a:solidFill>
              </a:rPr>
              <a:t>-</a:t>
            </a:r>
            <a:r>
              <a:rPr lang="en-US" sz="800" i="1" spc="-1" dirty="0" smtClean="0">
                <a:solidFill>
                  <a:srgbClr val="414042"/>
                </a:solidFill>
                <a:sym typeface="Wingdings" panose="05000000000000000000" pitchFamily="2" charset="2"/>
              </a:rPr>
              <a:t></a:t>
            </a:r>
            <a:endParaRPr lang="ru-RU" sz="800" i="1" dirty="0"/>
          </a:p>
        </p:txBody>
      </p:sp>
      <p:pic>
        <p:nvPicPr>
          <p:cNvPr id="43" name="Рисунок 3"/>
          <p:cNvPicPr/>
          <p:nvPr/>
        </p:nvPicPr>
        <p:blipFill>
          <a:blip r:embed="rId11"/>
          <a:stretch/>
        </p:blipFill>
        <p:spPr>
          <a:xfrm>
            <a:off x="6443085" y="723384"/>
            <a:ext cx="2393435" cy="2504799"/>
          </a:xfrm>
          <a:prstGeom prst="rect">
            <a:avLst/>
          </a:prstGeom>
          <a:ln w="0"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25" y="674997"/>
            <a:ext cx="2041210" cy="14940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30" y="2286099"/>
            <a:ext cx="2771800" cy="8116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92" y="3422842"/>
            <a:ext cx="1872838" cy="1160057"/>
          </a:xfrm>
          <a:prstGeom prst="rect">
            <a:avLst/>
          </a:prstGeom>
        </p:spPr>
      </p:pic>
      <p:pic>
        <p:nvPicPr>
          <p:cNvPr id="3" name="tum20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52142" y="3789937"/>
            <a:ext cx="5601385" cy="489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228960" y="211680"/>
            <a:ext cx="7606080" cy="32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l">
              <a:lnSpc>
                <a:spcPct val="90000"/>
              </a:lnSpc>
              <a:buNone/>
            </a:pPr>
            <a:r>
              <a:rPr lang="ru-RU" sz="2400" b="1" spc="-1" dirty="0" smtClean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ертикальный  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2400" b="1" spc="-1" dirty="0" smtClean="0">
                <a:solidFill>
                  <a:srgbClr val="000000"/>
                </a:solidFill>
                <a:latin typeface="Arial"/>
                <a:ea typeface="Arial"/>
              </a:rPr>
              <a:t>канал </a:t>
            </a:r>
            <a:r>
              <a:rPr lang="en-US" sz="2400" b="1" spc="-1" dirty="0" smtClean="0">
                <a:solidFill>
                  <a:srgbClr val="000000"/>
                </a:solidFill>
                <a:latin typeface="Arial"/>
                <a:ea typeface="Arial"/>
              </a:rPr>
              <a:t>L =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6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 м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   BR = 0.6 </a:t>
            </a:r>
            <a:r>
              <a:rPr lang="ru-RU" sz="2400" b="1" spc="-1" dirty="0" smtClean="0">
                <a:solidFill>
                  <a:srgbClr val="000000"/>
                </a:solidFill>
                <a:latin typeface="Arial"/>
                <a:ea typeface="Arial"/>
              </a:rPr>
              <a:t>Горизонт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альный </a:t>
            </a:r>
            <a:r>
              <a:rPr lang="ru-RU" sz="2400" b="1" spc="-1" dirty="0" smtClean="0">
                <a:solidFill>
                  <a:srgbClr val="000000"/>
                </a:solidFill>
                <a:latin typeface="Arial"/>
                <a:ea typeface="Arial"/>
              </a:rPr>
              <a:t>канал </a:t>
            </a:r>
            <a:r>
              <a:rPr lang="en-US" sz="2400" b="1" spc="-1" dirty="0" smtClean="0">
                <a:solidFill>
                  <a:srgbClr val="000000"/>
                </a:solidFill>
                <a:latin typeface="Arial"/>
                <a:ea typeface="Arial"/>
              </a:rPr>
              <a:t>L = 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6 м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   BR = 0.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45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Прямоугольник 19"/>
          <p:cNvSpPr/>
          <p:nvPr/>
        </p:nvSpPr>
        <p:spPr>
          <a:xfrm>
            <a:off x="228960" y="701640"/>
            <a:ext cx="5001840" cy="27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endParaRPr lang="ru-RU" sz="1200" b="0" i="1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Прямоугольник 5"/>
          <p:cNvSpPr/>
          <p:nvPr/>
        </p:nvSpPr>
        <p:spPr>
          <a:xfrm>
            <a:off x="136463" y="980038"/>
            <a:ext cx="281448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i="1" u="sng" strike="noStrike" spc="-1" dirty="0">
                <a:solidFill>
                  <a:srgbClr val="000000"/>
                </a:solidFill>
                <a:uFillTx/>
                <a:latin typeface="Calibri"/>
              </a:rPr>
              <a:t>Пламя</a:t>
            </a:r>
            <a:r>
              <a:rPr lang="ru-RU" sz="1200" b="0" i="1" strike="noStrike" spc="-1" dirty="0">
                <a:solidFill>
                  <a:srgbClr val="000000"/>
                </a:solidFill>
                <a:latin typeface="Calibri"/>
              </a:rPr>
              <a:t>   гаснет                </a:t>
            </a:r>
            <a:r>
              <a:rPr lang="en-US" sz="1200" b="0" i="1" strike="noStrike" spc="-1" dirty="0">
                <a:solidFill>
                  <a:srgbClr val="000000"/>
                </a:solidFill>
                <a:latin typeface="Calibri"/>
              </a:rPr>
              <a:t>	  V &lt;&lt; Cs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i="1" strike="noStrike" spc="-1" dirty="0">
                <a:solidFill>
                  <a:srgbClr val="000000"/>
                </a:solidFill>
                <a:latin typeface="Calibri"/>
              </a:rPr>
              <a:t>              «запирается»</a:t>
            </a:r>
            <a:r>
              <a:rPr lang="en-US" sz="1200" b="0" i="1" strike="noStrike" spc="-1" dirty="0">
                <a:solidFill>
                  <a:srgbClr val="000000"/>
                </a:solidFill>
                <a:latin typeface="Calibri"/>
              </a:rPr>
              <a:t>              V </a:t>
            </a:r>
            <a:r>
              <a:rPr lang="en-US" sz="1200" b="0" i="1" strike="noStrike" spc="-1" dirty="0">
                <a:solidFill>
                  <a:srgbClr val="000000"/>
                </a:solidFill>
                <a:latin typeface="Symbol"/>
              </a:rPr>
              <a:t></a:t>
            </a:r>
            <a:r>
              <a:rPr lang="en-US" sz="1200" b="0" i="1" strike="noStrike" spc="-1" dirty="0">
                <a:solidFill>
                  <a:srgbClr val="000000"/>
                </a:solidFill>
                <a:latin typeface="Calibri"/>
              </a:rPr>
              <a:t> Cs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i="1" strike="noStrike" spc="-1" dirty="0">
                <a:solidFill>
                  <a:srgbClr val="000000"/>
                </a:solidFill>
                <a:latin typeface="Calibri"/>
              </a:rPr>
              <a:t>                </a:t>
            </a:r>
            <a:r>
              <a:rPr lang="ru-RU" sz="1200" i="1" spc="-1" dirty="0" err="1" smtClean="0">
                <a:solidFill>
                  <a:srgbClr val="000000"/>
                </a:solidFill>
                <a:latin typeface="Calibri"/>
              </a:rPr>
              <a:t>квазидетонация</a:t>
            </a:r>
            <a:r>
              <a:rPr lang="ru-RU" sz="1200" i="1" spc="-1" dirty="0" smtClean="0">
                <a:solidFill>
                  <a:srgbClr val="000000"/>
                </a:solidFill>
                <a:latin typeface="Calibri"/>
              </a:rPr>
              <a:t>        </a:t>
            </a:r>
            <a:r>
              <a:rPr lang="en-US" sz="1200" b="0" i="1" strike="noStrike" spc="-1" dirty="0" smtClean="0">
                <a:solidFill>
                  <a:srgbClr val="000000"/>
                </a:solidFill>
                <a:latin typeface="Calibri"/>
              </a:rPr>
              <a:t>V  </a:t>
            </a:r>
            <a:r>
              <a:rPr lang="en-US" sz="1200" b="0" i="1" strike="noStrike" spc="-1" dirty="0">
                <a:solidFill>
                  <a:srgbClr val="000000"/>
                </a:solidFill>
                <a:latin typeface="Calibri"/>
              </a:rPr>
              <a:t>&lt; D</a:t>
            </a:r>
            <a:r>
              <a:rPr lang="en-US" sz="1200" b="0" i="1" strike="noStrike" spc="-1" baseline="-25000" dirty="0">
                <a:solidFill>
                  <a:srgbClr val="000000"/>
                </a:solidFill>
                <a:latin typeface="Calibri"/>
              </a:rPr>
              <a:t>CJ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i="1" strike="noStrike" spc="-1" dirty="0">
                <a:solidFill>
                  <a:srgbClr val="000000"/>
                </a:solidFill>
                <a:latin typeface="Calibri"/>
              </a:rPr>
              <a:t>                </a:t>
            </a:r>
            <a:r>
              <a:rPr lang="ru-RU" sz="1200" b="0" i="1" strike="noStrike" spc="-1" dirty="0" smtClean="0">
                <a:solidFill>
                  <a:srgbClr val="000000"/>
                </a:solidFill>
                <a:latin typeface="Calibri"/>
              </a:rPr>
              <a:t>детонация</a:t>
            </a:r>
            <a:r>
              <a:rPr lang="en-US" sz="1200" b="0" i="1" strike="noStrike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200" b="0" i="1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200" b="0" i="1" strike="noStrike" spc="-1" dirty="0" smtClean="0">
                <a:solidFill>
                  <a:srgbClr val="000000"/>
                </a:solidFill>
                <a:latin typeface="Calibri"/>
              </a:rPr>
              <a:t>  </a:t>
            </a:r>
            <a:r>
              <a:rPr lang="en-US" sz="1200" b="0" i="1" strike="noStrike" spc="-1" dirty="0">
                <a:solidFill>
                  <a:srgbClr val="000000"/>
                </a:solidFill>
                <a:latin typeface="Calibri"/>
              </a:rPr>
              <a:t>V = D</a:t>
            </a:r>
            <a:r>
              <a:rPr lang="en-US" sz="1200" b="0" i="1" strike="noStrike" spc="-1" baseline="-25000" dirty="0">
                <a:solidFill>
                  <a:srgbClr val="000000"/>
                </a:solidFill>
                <a:latin typeface="Calibri"/>
              </a:rPr>
              <a:t>CJ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Рисунок 6"/>
          <p:cNvPicPr/>
          <p:nvPr/>
        </p:nvPicPr>
        <p:blipFill>
          <a:blip r:embed="rId2"/>
          <a:stretch/>
        </p:blipFill>
        <p:spPr>
          <a:xfrm>
            <a:off x="366297" y="1937437"/>
            <a:ext cx="2108802" cy="1118392"/>
          </a:xfrm>
          <a:prstGeom prst="rect">
            <a:avLst/>
          </a:prstGeom>
          <a:ln w="0">
            <a:noFill/>
          </a:ln>
        </p:spPr>
      </p:pic>
      <p:sp>
        <p:nvSpPr>
          <p:cNvPr id="157" name="TextBox 16"/>
          <p:cNvSpPr/>
          <p:nvPr/>
        </p:nvSpPr>
        <p:spPr>
          <a:xfrm>
            <a:off x="8610480" y="4539600"/>
            <a:ext cx="421920" cy="2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Calibri"/>
              </a:rPr>
              <a:t>8/10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9567" y="4674878"/>
            <a:ext cx="882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0000"/>
              </a:lnSpc>
              <a:buFont typeface="Arial" charset="0"/>
              <a:buChar char="•"/>
            </a:pPr>
            <a:r>
              <a:rPr lang="de-DE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*   A</a:t>
            </a:r>
            <a:r>
              <a:rPr lang="de-DE" sz="800" dirty="0">
                <a:latin typeface="Calibri" panose="020F0502020204030204" pitchFamily="34" charset="0"/>
                <a:cs typeface="Calibri" panose="020F0502020204030204" pitchFamily="34" charset="0"/>
              </a:rPr>
              <a:t>. Veser, W. </a:t>
            </a:r>
            <a:r>
              <a:rPr lang="de-DE" sz="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Breitung</a:t>
            </a:r>
            <a:r>
              <a:rPr lang="de-DE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8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800" dirty="0">
                <a:latin typeface="Calibri" panose="020F0502020204030204" pitchFamily="34" charset="0"/>
                <a:cs typeface="Calibri" panose="020F0502020204030204" pitchFamily="34" charset="0"/>
              </a:rPr>
              <a:t> S.B. </a:t>
            </a:r>
            <a:r>
              <a:rPr lang="de-DE" sz="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Dorofeev</a:t>
            </a:r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/>
              <a:t>Run-up distances to supersonic flames in obstacle-laden </a:t>
            </a:r>
            <a:r>
              <a:rPr lang="en-US" sz="800" dirty="0" smtClean="0"/>
              <a:t>tubes // </a:t>
            </a:r>
            <a:r>
              <a:rPr lang="fr-FR" sz="800" dirty="0"/>
              <a:t>J. Phys. IVFrance 12 (2002</a:t>
            </a:r>
            <a:r>
              <a:rPr lang="fr-FR" sz="800" dirty="0" smtClean="0"/>
              <a:t>), pp. 333-340</a:t>
            </a:r>
            <a:r>
              <a:rPr lang="ru-RU" sz="800" dirty="0" smtClean="0"/>
              <a:t> </a:t>
            </a:r>
            <a:endParaRPr lang="en-US" sz="800" dirty="0" smtClean="0"/>
          </a:p>
          <a:p>
            <a:pPr marL="171450" indent="-171450">
              <a:lnSpc>
                <a:spcPct val="100000"/>
              </a:lnSpc>
              <a:buFont typeface="Arial" charset="0"/>
              <a:buChar char="•"/>
            </a:pPr>
            <a:r>
              <a:rPr lang="en-US" sz="800" dirty="0" smtClean="0"/>
              <a:t>** G</a:t>
            </a:r>
            <a:r>
              <a:rPr lang="en-US" sz="800" dirty="0"/>
              <a:t>. </a:t>
            </a:r>
            <a:r>
              <a:rPr lang="en-US" sz="800" dirty="0" err="1"/>
              <a:t>Ciccarellia</a:t>
            </a:r>
            <a:r>
              <a:rPr lang="en-US" sz="800" dirty="0" smtClean="0"/>
              <a:t>, </a:t>
            </a:r>
            <a:r>
              <a:rPr lang="en-US" sz="800" dirty="0"/>
              <a:t>S. </a:t>
            </a:r>
            <a:r>
              <a:rPr lang="en-US" sz="800" dirty="0" err="1" smtClean="0"/>
              <a:t>Dorofeev</a:t>
            </a:r>
            <a:r>
              <a:rPr lang="en-US" sz="800" dirty="0" smtClean="0"/>
              <a:t> </a:t>
            </a:r>
            <a:r>
              <a:rPr lang="en-US" sz="800" dirty="0"/>
              <a:t>Flame acceleration and transition to detonation in </a:t>
            </a:r>
            <a:r>
              <a:rPr lang="en-US" sz="800" dirty="0" smtClean="0"/>
              <a:t>ducts // </a:t>
            </a:r>
            <a:r>
              <a:rPr lang="en-US" sz="800" dirty="0"/>
              <a:t>Progress in Energy and Combustion Science 34 (2008) 499–550</a:t>
            </a:r>
            <a:endParaRPr lang="ru-RU" sz="8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Рисунок 12"/>
          <p:cNvPicPr/>
          <p:nvPr/>
        </p:nvPicPr>
        <p:blipFill>
          <a:blip r:embed="rId3"/>
          <a:stretch/>
        </p:blipFill>
        <p:spPr>
          <a:xfrm>
            <a:off x="2757019" y="1005113"/>
            <a:ext cx="2823093" cy="1785042"/>
          </a:xfrm>
          <a:prstGeom prst="rect">
            <a:avLst/>
          </a:prstGeom>
          <a:ln w="0"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636" y="2920967"/>
            <a:ext cx="2959476" cy="18188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33971"/>
            <a:ext cx="1138841" cy="10649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29" y="3136749"/>
            <a:ext cx="1927512" cy="15495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110" y="1133971"/>
            <a:ext cx="3422144" cy="29209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156176" y="1287859"/>
            <a:ext cx="592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pc="-1" dirty="0" smtClean="0">
                <a:solidFill>
                  <a:srgbClr val="000000"/>
                </a:solidFill>
              </a:rPr>
              <a:t>8.5%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306248" y="1284174"/>
            <a:ext cx="6921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pc="-1" dirty="0" smtClean="0">
                <a:solidFill>
                  <a:srgbClr val="000000"/>
                </a:solidFill>
              </a:rPr>
              <a:t>10.5%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796136" y="4086299"/>
            <a:ext cx="1195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spc="-1" dirty="0" smtClean="0">
                <a:solidFill>
                  <a:srgbClr val="000000"/>
                </a:solidFill>
              </a:rPr>
              <a:t>650 </a:t>
            </a:r>
            <a:r>
              <a:rPr lang="ru-RU" sz="1200" i="1" spc="-1" dirty="0">
                <a:solidFill>
                  <a:srgbClr val="000000"/>
                </a:solidFill>
              </a:rPr>
              <a:t>-</a:t>
            </a:r>
            <a:r>
              <a:rPr lang="en-US" sz="1200" i="1" spc="-1" dirty="0" smtClean="0">
                <a:solidFill>
                  <a:srgbClr val="000000"/>
                </a:solidFill>
              </a:rPr>
              <a:t>-&gt; 740 </a:t>
            </a:r>
            <a:r>
              <a:rPr lang="ru-RU" sz="1200" i="1" spc="-1" dirty="0" err="1" smtClean="0">
                <a:solidFill>
                  <a:srgbClr val="000000"/>
                </a:solidFill>
              </a:rPr>
              <a:t>мс</a:t>
            </a:r>
            <a:endParaRPr lang="ru-RU" sz="1200" i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625600" y="4100199"/>
            <a:ext cx="1195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spc="-1" dirty="0" smtClean="0">
                <a:solidFill>
                  <a:srgbClr val="000000"/>
                </a:solidFill>
              </a:rPr>
              <a:t>294 -</a:t>
            </a:r>
            <a:r>
              <a:rPr lang="en-US" sz="1200" i="1" spc="-1" dirty="0" smtClean="0">
                <a:solidFill>
                  <a:srgbClr val="000000"/>
                </a:solidFill>
              </a:rPr>
              <a:t>-&gt; </a:t>
            </a:r>
            <a:r>
              <a:rPr lang="ru-RU" sz="1200" i="1" spc="-1" dirty="0" smtClean="0">
                <a:solidFill>
                  <a:srgbClr val="000000"/>
                </a:solidFill>
              </a:rPr>
              <a:t>323</a:t>
            </a:r>
            <a:r>
              <a:rPr lang="en-US" sz="1200" i="1" spc="-1" dirty="0" smtClean="0">
                <a:solidFill>
                  <a:srgbClr val="000000"/>
                </a:solidFill>
              </a:rPr>
              <a:t> </a:t>
            </a:r>
            <a:r>
              <a:rPr lang="ru-RU" sz="1200" i="1" spc="-1" dirty="0" err="1" smtClean="0">
                <a:solidFill>
                  <a:srgbClr val="000000"/>
                </a:solidFill>
              </a:rPr>
              <a:t>мс</a:t>
            </a:r>
            <a:endParaRPr lang="ru-RU" sz="12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07460" y="136080"/>
            <a:ext cx="7265160" cy="32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2400" b="1" spc="-1" dirty="0" smtClean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ертикальный </a:t>
            </a:r>
            <a:r>
              <a:rPr lang="ru-RU" sz="2400" b="1" spc="-1" dirty="0">
                <a:solidFill>
                  <a:srgbClr val="000000"/>
                </a:solidFill>
                <a:latin typeface="Arial"/>
                <a:ea typeface="Arial"/>
              </a:rPr>
              <a:t>к</a:t>
            </a:r>
            <a:r>
              <a:rPr lang="ru-RU" sz="2400" b="1" spc="-1" dirty="0" smtClean="0">
                <a:solidFill>
                  <a:srgbClr val="000000"/>
                </a:solidFill>
                <a:latin typeface="Arial"/>
                <a:ea typeface="Arial"/>
              </a:rPr>
              <a:t>анал </a:t>
            </a:r>
            <a:r>
              <a:rPr lang="en-US" sz="2400" b="1" spc="-1" dirty="0" smtClean="0">
                <a:solidFill>
                  <a:srgbClr val="000000"/>
                </a:solidFill>
                <a:latin typeface="Arial"/>
                <a:ea typeface="Arial"/>
              </a:rPr>
              <a:t>L =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12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м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 BR = 0.6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9" name="Рисунок 1"/>
          <p:cNvPicPr/>
          <p:nvPr/>
        </p:nvPicPr>
        <p:blipFill>
          <a:blip r:embed="rId2"/>
          <a:stretch/>
        </p:blipFill>
        <p:spPr>
          <a:xfrm>
            <a:off x="179512" y="864999"/>
            <a:ext cx="765000" cy="4052507"/>
          </a:xfrm>
          <a:prstGeom prst="rect">
            <a:avLst/>
          </a:prstGeom>
          <a:ln w="0">
            <a:noFill/>
          </a:ln>
        </p:spPr>
      </p:pic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755576" y="4977597"/>
            <a:ext cx="6568200" cy="14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700" b="0" strike="noStrike" spc="-1" dirty="0">
                <a:solidFill>
                  <a:srgbClr val="333333"/>
                </a:solidFill>
                <a:latin typeface="Arial"/>
                <a:ea typeface="Arial"/>
              </a:rPr>
              <a:t>(*) </a:t>
            </a:r>
            <a:r>
              <a:rPr lang="en-US" sz="700" b="0" strike="noStrike" spc="-1" dirty="0" err="1">
                <a:solidFill>
                  <a:srgbClr val="333333"/>
                </a:solidFill>
                <a:latin typeface="Arial"/>
                <a:ea typeface="Arial"/>
              </a:rPr>
              <a:t>Ciccarelli</a:t>
            </a:r>
            <a:r>
              <a:rPr lang="en-US" sz="700" b="0" strike="noStrike" spc="-1" dirty="0">
                <a:solidFill>
                  <a:srgbClr val="333333"/>
                </a:solidFill>
                <a:latin typeface="Arial"/>
                <a:ea typeface="Arial"/>
              </a:rPr>
              <a:t> G., </a:t>
            </a:r>
            <a:r>
              <a:rPr lang="en-US" sz="700" b="0" strike="noStrike" spc="-1" dirty="0" err="1">
                <a:solidFill>
                  <a:srgbClr val="333333"/>
                </a:solidFill>
                <a:latin typeface="Arial"/>
                <a:ea typeface="Arial"/>
              </a:rPr>
              <a:t>Dorofeev</a:t>
            </a:r>
            <a:r>
              <a:rPr lang="en-US" sz="700" b="0" strike="noStrike" spc="-1" dirty="0">
                <a:solidFill>
                  <a:srgbClr val="333333"/>
                </a:solidFill>
                <a:latin typeface="Arial"/>
                <a:ea typeface="Arial"/>
              </a:rPr>
              <a:t> S., Flame Acceleration and Transition to Detonation in Ducts, Progress in Energy and Combustion Science, V. 34, 2008</a:t>
            </a:r>
            <a:r>
              <a:rPr lang="en-US" sz="700" b="0" strike="noStrike" spc="-1" dirty="0" smtClean="0">
                <a:solidFill>
                  <a:srgbClr val="333333"/>
                </a:solidFill>
                <a:latin typeface="Arial"/>
                <a:ea typeface="Arial"/>
              </a:rPr>
              <a:t>.</a:t>
            </a:r>
            <a:endParaRPr lang="ru-RU" sz="7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1" name="Рисунок 7"/>
          <p:cNvPicPr/>
          <p:nvPr/>
        </p:nvPicPr>
        <p:blipFill>
          <a:blip r:embed="rId3"/>
          <a:stretch/>
        </p:blipFill>
        <p:spPr>
          <a:xfrm>
            <a:off x="1345369" y="2463265"/>
            <a:ext cx="3335496" cy="2341800"/>
          </a:xfrm>
          <a:prstGeom prst="rect">
            <a:avLst/>
          </a:prstGeom>
          <a:ln w="0">
            <a:noFill/>
          </a:ln>
        </p:spPr>
      </p:pic>
      <p:pic>
        <p:nvPicPr>
          <p:cNvPr id="162" name="Рисунок 4"/>
          <p:cNvPicPr/>
          <p:nvPr/>
        </p:nvPicPr>
        <p:blipFill>
          <a:blip r:embed="rId4"/>
          <a:stretch/>
        </p:blipFill>
        <p:spPr>
          <a:xfrm>
            <a:off x="1363553" y="619927"/>
            <a:ext cx="3024336" cy="1311100"/>
          </a:xfrm>
          <a:prstGeom prst="rect">
            <a:avLst/>
          </a:prstGeom>
          <a:ln w="0">
            <a:noFill/>
          </a:ln>
        </p:spPr>
      </p:pic>
      <p:sp>
        <p:nvSpPr>
          <p:cNvPr id="164" name="Прямоугольник 16"/>
          <p:cNvSpPr/>
          <p:nvPr/>
        </p:nvSpPr>
        <p:spPr>
          <a:xfrm>
            <a:off x="1621341" y="2725922"/>
            <a:ext cx="1014999" cy="2139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" b="0" strike="noStrike" spc="-1" dirty="0">
                <a:solidFill>
                  <a:srgbClr val="000000"/>
                </a:solidFill>
                <a:latin typeface="Arial"/>
              </a:rPr>
              <a:t>локальный взрыв</a:t>
            </a:r>
          </a:p>
        </p:txBody>
      </p:sp>
      <p:pic>
        <p:nvPicPr>
          <p:cNvPr id="165" name="Рисунок 17"/>
          <p:cNvPicPr/>
          <p:nvPr/>
        </p:nvPicPr>
        <p:blipFill>
          <a:blip r:embed="rId5"/>
          <a:stretch/>
        </p:blipFill>
        <p:spPr>
          <a:xfrm>
            <a:off x="4716016" y="1061963"/>
            <a:ext cx="3989160" cy="660382"/>
          </a:xfrm>
          <a:prstGeom prst="rect">
            <a:avLst/>
          </a:prstGeom>
          <a:ln w="0">
            <a:noFill/>
          </a:ln>
        </p:spPr>
      </p:pic>
      <p:pic>
        <p:nvPicPr>
          <p:cNvPr id="166" name="Рисунок 18"/>
          <p:cNvPicPr/>
          <p:nvPr/>
        </p:nvPicPr>
        <p:blipFill>
          <a:blip r:embed="rId6"/>
          <a:stretch/>
        </p:blipFill>
        <p:spPr>
          <a:xfrm>
            <a:off x="4910356" y="2371920"/>
            <a:ext cx="4032448" cy="708004"/>
          </a:xfrm>
          <a:prstGeom prst="rect">
            <a:avLst/>
          </a:prstGeom>
          <a:ln w="0">
            <a:noFill/>
          </a:ln>
        </p:spPr>
      </p:pic>
      <p:sp>
        <p:nvSpPr>
          <p:cNvPr id="167" name="Прямоугольник 20"/>
          <p:cNvSpPr/>
          <p:nvPr/>
        </p:nvSpPr>
        <p:spPr>
          <a:xfrm>
            <a:off x="5185419" y="1910293"/>
            <a:ext cx="320918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i="1" strike="noStrike" spc="-1" dirty="0">
                <a:solidFill>
                  <a:srgbClr val="000000"/>
                </a:solidFill>
                <a:latin typeface="Arial"/>
              </a:rPr>
              <a:t>Установление детонации в результате </a:t>
            </a:r>
            <a:endParaRPr lang="ru-RU" sz="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i="1" strike="noStrike" spc="-1" dirty="0" err="1">
                <a:solidFill>
                  <a:srgbClr val="000000"/>
                </a:solidFill>
                <a:latin typeface="Arial"/>
              </a:rPr>
              <a:t>маховского</a:t>
            </a:r>
            <a:r>
              <a:rPr lang="ru-RU" sz="800" b="0" i="1" strike="noStrike" spc="-1" dirty="0">
                <a:solidFill>
                  <a:srgbClr val="000000"/>
                </a:solidFill>
                <a:latin typeface="Arial"/>
              </a:rPr>
              <a:t> отражения УВ от препятствия. Эксперимент (*)</a:t>
            </a:r>
            <a:endParaRPr lang="ru-RU" sz="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Прямоугольник 22"/>
          <p:cNvSpPr/>
          <p:nvPr/>
        </p:nvSpPr>
        <p:spPr>
          <a:xfrm>
            <a:off x="4826520" y="3150195"/>
            <a:ext cx="4200120" cy="2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0" i="1" strike="noStrike" spc="-1" dirty="0">
                <a:solidFill>
                  <a:srgbClr val="000000"/>
                </a:solidFill>
                <a:latin typeface="Arial"/>
              </a:rPr>
              <a:t>Распределение </a:t>
            </a:r>
            <a:r>
              <a:rPr lang="en-US" sz="1100" b="0" i="1" strike="noStrike" spc="-1" dirty="0">
                <a:solidFill>
                  <a:srgbClr val="000000"/>
                </a:solidFill>
                <a:latin typeface="Arial"/>
              </a:rPr>
              <a:t>|U|. </a:t>
            </a:r>
            <a:r>
              <a:rPr lang="ru-RU" sz="1100" b="0" i="1" strike="noStrike" spc="-1" dirty="0">
                <a:solidFill>
                  <a:srgbClr val="000000"/>
                </a:solidFill>
                <a:latin typeface="Arial"/>
              </a:rPr>
              <a:t>10 % Н</a:t>
            </a:r>
            <a:r>
              <a:rPr lang="ru-RU" sz="1100" b="0" i="1" strike="noStrike" spc="-1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ru-RU" sz="1100" b="0" i="1" strike="noStrike" spc="-1" dirty="0">
                <a:solidFill>
                  <a:srgbClr val="000000"/>
                </a:solidFill>
                <a:latin typeface="Arial"/>
              </a:rPr>
              <a:t>. Моменты времени через 50 </a:t>
            </a:r>
            <a:r>
              <a:rPr lang="ru-RU" sz="1100" b="0" i="1" strike="noStrike" spc="-1" dirty="0" err="1">
                <a:solidFill>
                  <a:srgbClr val="000000"/>
                </a:solidFill>
                <a:latin typeface="Arial"/>
              </a:rPr>
              <a:t>мкс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Прямоугольник 25"/>
          <p:cNvSpPr/>
          <p:nvPr/>
        </p:nvSpPr>
        <p:spPr>
          <a:xfrm>
            <a:off x="5185419" y="3770002"/>
            <a:ext cx="3353716" cy="8910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BR</a:t>
            </a:r>
            <a:r>
              <a:rPr lang="en-US" sz="1200" b="0" strike="noStrike" spc="-1" dirty="0">
                <a:solidFill>
                  <a:srgbClr val="000000"/>
                </a:solidFill>
                <a:latin typeface="Arial"/>
              </a:rPr>
              <a:t>            0.45</a:t>
            </a:r>
            <a:r>
              <a:rPr lang="ru-RU" sz="12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b="0" strike="noStrike" spc="-1" dirty="0" smtClean="0">
                <a:solidFill>
                  <a:srgbClr val="000000"/>
                </a:solidFill>
                <a:latin typeface="Arial"/>
              </a:rPr>
              <a:t>           0.6 </a:t>
            </a:r>
            <a:r>
              <a:rPr lang="en-US" sz="12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b="0" strike="noStrike" spc="-1" dirty="0" smtClean="0">
                <a:solidFill>
                  <a:srgbClr val="000000"/>
                </a:solidFill>
                <a:latin typeface="Arial"/>
              </a:rPr>
              <a:t>          0.6  - 12м</a:t>
            </a:r>
            <a:r>
              <a:rPr lang="en-US" sz="12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9.5 %: 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</a:rPr>
              <a:t>150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Wingdings"/>
              </a:rPr>
              <a:t>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215 </a:t>
            </a:r>
            <a:r>
              <a:rPr lang="en-US" sz="1800" b="0" strike="noStrike" spc="-1" dirty="0">
                <a:solidFill>
                  <a:srgbClr val="000000"/>
                </a:solidFill>
                <a:latin typeface="Wingdings"/>
              </a:rPr>
              <a:t>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320  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/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с</a:t>
            </a: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10 %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:  250 </a:t>
            </a:r>
            <a:r>
              <a:rPr lang="en-US" sz="1800" b="0" strike="noStrike" spc="-1" dirty="0">
                <a:solidFill>
                  <a:srgbClr val="000000"/>
                </a:solidFill>
                <a:latin typeface="Wingdings"/>
              </a:rPr>
              <a:t>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765 </a:t>
            </a:r>
            <a:r>
              <a:rPr lang="en-US" sz="1800" b="0" strike="noStrike" spc="-1" dirty="0">
                <a:solidFill>
                  <a:srgbClr val="000000"/>
                </a:solidFill>
                <a:latin typeface="Wingdings"/>
              </a:rPr>
              <a:t>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1600 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/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с</a:t>
            </a:r>
          </a:p>
        </p:txBody>
      </p:sp>
      <p:sp>
        <p:nvSpPr>
          <p:cNvPr id="170" name="Прямоугольник 10"/>
          <p:cNvSpPr/>
          <p:nvPr/>
        </p:nvSpPr>
        <p:spPr>
          <a:xfrm>
            <a:off x="179872" y="434963"/>
            <a:ext cx="7646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8.5 %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TextBox 26"/>
          <p:cNvSpPr/>
          <p:nvPr/>
        </p:nvSpPr>
        <p:spPr>
          <a:xfrm>
            <a:off x="8604720" y="4539600"/>
            <a:ext cx="421920" cy="2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Calibri"/>
              </a:rPr>
              <a:t>9/10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Блок-схема: сопоставление 2"/>
          <p:cNvSpPr/>
          <p:nvPr/>
        </p:nvSpPr>
        <p:spPr>
          <a:xfrm flipH="1">
            <a:off x="8317451" y="3711322"/>
            <a:ext cx="154314" cy="301376"/>
          </a:xfrm>
          <a:prstGeom prst="flowChartCol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Блок-схема: сопоставление 17"/>
          <p:cNvSpPr/>
          <p:nvPr/>
        </p:nvSpPr>
        <p:spPr>
          <a:xfrm flipH="1">
            <a:off x="7156504" y="3692845"/>
            <a:ext cx="154314" cy="301376"/>
          </a:xfrm>
          <a:prstGeom prst="flowChartCol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Блок-схема: сопоставление 18"/>
          <p:cNvSpPr/>
          <p:nvPr/>
        </p:nvSpPr>
        <p:spPr>
          <a:xfrm rot="5400000" flipH="1">
            <a:off x="6094610" y="3619314"/>
            <a:ext cx="154314" cy="301376"/>
          </a:xfrm>
          <a:prstGeom prst="flowChartCol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9"/>
          <p:cNvCxnSpPr/>
          <p:nvPr/>
        </p:nvCxnSpPr>
        <p:spPr>
          <a:xfrm flipV="1">
            <a:off x="2051720" y="2939912"/>
            <a:ext cx="961397" cy="131404"/>
          </a:xfrm>
          <a:prstGeom prst="straightConnector1">
            <a:avLst/>
          </a:prstGeom>
          <a:ln w="6480">
            <a:solidFill>
              <a:srgbClr val="5B9BD5"/>
            </a:solidFill>
            <a:miter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36187</TotalTime>
  <Words>941</Words>
  <Application>Microsoft Office PowerPoint</Application>
  <PresentationFormat>Произвольный</PresentationFormat>
  <Paragraphs>114</Paragraphs>
  <Slides>12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Office</vt:lpstr>
      <vt:lpstr>Office</vt:lpstr>
      <vt:lpstr>Office</vt:lpstr>
      <vt:lpstr>Моделирование неустойчивостей водородного пламени и перехода к турбулентному горению</vt:lpstr>
      <vt:lpstr>Режимы горения</vt:lpstr>
      <vt:lpstr>Ламинарное пламя</vt:lpstr>
      <vt:lpstr>Моделирование развития ЛД-ДТ неустойчивостей</vt:lpstr>
      <vt:lpstr>Моделирование развития ДТ-неустойчивости</vt:lpstr>
      <vt:lpstr>Моделирование развития ДТ-неустойчивости  3D</vt:lpstr>
      <vt:lpstr>Турбулентное пламя в каналах с препятствиями</vt:lpstr>
      <vt:lpstr>Вертикальный     канал L =  6 м   BR = 0.6 Горизонтальный канал L =  6 м   BR = 0.45</vt:lpstr>
      <vt:lpstr>Вертикальный канал L =  12 м BR = 0.6</vt:lpstr>
      <vt:lpstr>Заключение</vt:lpstr>
      <vt:lpstr>Неустойчивость Рихмайера-Мешкова. Эксперимент-расчёт</vt:lpstr>
      <vt:lpstr>Неустойчивость Рихмайера-Мешкова. Эксперимент-расчёт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Котова Ольга Георгиевна</cp:lastModifiedBy>
  <cp:revision>395</cp:revision>
  <cp:lastPrinted>2025-05-13T11:25:54Z</cp:lastPrinted>
  <dcterms:created xsi:type="dcterms:W3CDTF">2019-09-24T12:37:05Z</dcterms:created>
  <dcterms:modified xsi:type="dcterms:W3CDTF">2025-05-16T06:15:52Z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</vt:r8>
  </property>
  <property fmtid="{D5CDD505-2E9C-101B-9397-08002B2CF9AE}" pid="3" name="PresentationFormat">
    <vt:lpwstr>Произвольный</vt:lpwstr>
  </property>
  <property fmtid="{D5CDD505-2E9C-101B-9397-08002B2CF9AE}" pid="4" name="Slides">
    <vt:r8>13</vt:r8>
  </property>
</Properties>
</file>